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37"/>
  </p:notesMasterIdLst>
  <p:sldIdLst>
    <p:sldId id="403" r:id="rId5"/>
    <p:sldId id="9561" r:id="rId6"/>
    <p:sldId id="9552" r:id="rId7"/>
    <p:sldId id="9846" r:id="rId8"/>
    <p:sldId id="9848" r:id="rId9"/>
    <p:sldId id="10010" r:id="rId10"/>
    <p:sldId id="9979" r:id="rId11"/>
    <p:sldId id="9519" r:id="rId12"/>
    <p:sldId id="9520" r:id="rId13"/>
    <p:sldId id="9532" r:id="rId14"/>
    <p:sldId id="10009" r:id="rId15"/>
    <p:sldId id="9980" r:id="rId16"/>
    <p:sldId id="10011" r:id="rId17"/>
    <p:sldId id="9563" r:id="rId18"/>
    <p:sldId id="9562" r:id="rId19"/>
    <p:sldId id="9534" r:id="rId20"/>
    <p:sldId id="9535" r:id="rId21"/>
    <p:sldId id="9545" r:id="rId22"/>
    <p:sldId id="9546" r:id="rId23"/>
    <p:sldId id="9547" r:id="rId24"/>
    <p:sldId id="9556" r:id="rId25"/>
    <p:sldId id="9557" r:id="rId26"/>
    <p:sldId id="9549" r:id="rId27"/>
    <p:sldId id="282" r:id="rId28"/>
    <p:sldId id="9558" r:id="rId29"/>
    <p:sldId id="9559" r:id="rId30"/>
    <p:sldId id="9551" r:id="rId31"/>
    <p:sldId id="9553" r:id="rId32"/>
    <p:sldId id="9554" r:id="rId33"/>
    <p:sldId id="9544" r:id="rId34"/>
    <p:sldId id="9555" r:id="rId35"/>
    <p:sldId id="9564"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Vendite</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1568-49A8-B697-C74571397338}"/>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1568-49A8-B697-C74571397338}"/>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1568-49A8-B697-C74571397338}"/>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1568-49A8-B697-C74571397338}"/>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Foglio1!$A$2:$A$5</c:f>
              <c:strCache>
                <c:ptCount val="4"/>
                <c:pt idx="0">
                  <c:v>Pillar 1</c:v>
                </c:pt>
                <c:pt idx="1">
                  <c:v>Pillar II</c:v>
                </c:pt>
                <c:pt idx="2">
                  <c:v>Pillar III</c:v>
                </c:pt>
                <c:pt idx="3">
                  <c:v>Widening</c:v>
                </c:pt>
              </c:strCache>
            </c:strRef>
          </c:cat>
          <c:val>
            <c:numRef>
              <c:f>Foglio1!$B$2:$B$5</c:f>
              <c:numCache>
                <c:formatCode>General</c:formatCode>
                <c:ptCount val="4"/>
                <c:pt idx="0">
                  <c:v>27</c:v>
                </c:pt>
                <c:pt idx="1">
                  <c:v>55.2</c:v>
                </c:pt>
                <c:pt idx="2">
                  <c:v>14.1</c:v>
                </c:pt>
                <c:pt idx="3">
                  <c:v>3.7</c:v>
                </c:pt>
              </c:numCache>
            </c:numRef>
          </c:val>
          <c:extLst>
            <c:ext xmlns:c16="http://schemas.microsoft.com/office/drawing/2014/chart" uri="{C3380CC4-5D6E-409C-BE32-E72D297353CC}">
              <c16:uniqueId val="{00000000-A26C-4A96-A575-689FA45C872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Foglio1!$B$1</c:f>
              <c:strCache>
                <c:ptCount val="1"/>
                <c:pt idx="0">
                  <c:v>Serie 1</c:v>
                </c:pt>
              </c:strCache>
            </c:strRef>
          </c:tx>
          <c:dPt>
            <c:idx val="0"/>
            <c:bubble3D val="0"/>
            <c:spPr>
              <a:solidFill>
                <a:srgbClr val="CC0099"/>
              </a:solidFill>
              <a:ln w="19050">
                <a:solidFill>
                  <a:schemeClr val="lt1"/>
                </a:solidFill>
              </a:ln>
              <a:effectLst>
                <a:innerShdw blurRad="114300">
                  <a:schemeClr val="accent2">
                    <a:tint val="50000"/>
                  </a:schemeClr>
                </a:innerShdw>
              </a:effectLst>
            </c:spPr>
            <c:extLst>
              <c:ext xmlns:c16="http://schemas.microsoft.com/office/drawing/2014/chart" uri="{C3380CC4-5D6E-409C-BE32-E72D297353CC}">
                <c16:uniqueId val="{00000001-FC29-4657-8C70-4969EECD822F}"/>
              </c:ext>
            </c:extLst>
          </c:dPt>
          <c:dPt>
            <c:idx val="1"/>
            <c:bubble3D val="0"/>
            <c:spPr>
              <a:pattFill prst="ltUpDiag">
                <a:fgClr>
                  <a:schemeClr val="accent2">
                    <a:tint val="70000"/>
                  </a:schemeClr>
                </a:fgClr>
                <a:bgClr>
                  <a:schemeClr val="accent2">
                    <a:tint val="70000"/>
                    <a:lumMod val="20000"/>
                    <a:lumOff val="80000"/>
                  </a:schemeClr>
                </a:bgClr>
              </a:pattFill>
              <a:ln w="19050">
                <a:solidFill>
                  <a:schemeClr val="lt1"/>
                </a:solidFill>
              </a:ln>
              <a:effectLst>
                <a:innerShdw blurRad="114300">
                  <a:schemeClr val="accent2">
                    <a:tint val="70000"/>
                  </a:schemeClr>
                </a:innerShdw>
              </a:effectLst>
            </c:spPr>
            <c:extLst>
              <c:ext xmlns:c16="http://schemas.microsoft.com/office/drawing/2014/chart" uri="{C3380CC4-5D6E-409C-BE32-E72D297353CC}">
                <c16:uniqueId val="{00000003-FC29-4657-8C70-4969EECD822F}"/>
              </c:ext>
            </c:extLst>
          </c:dPt>
          <c:dPt>
            <c:idx val="2"/>
            <c:bubble3D val="0"/>
            <c:spPr>
              <a:pattFill prst="ltUpDiag">
                <a:fgClr>
                  <a:schemeClr val="accent2">
                    <a:tint val="90000"/>
                  </a:schemeClr>
                </a:fgClr>
                <a:bgClr>
                  <a:schemeClr val="accent2">
                    <a:tint val="90000"/>
                    <a:lumMod val="20000"/>
                    <a:lumOff val="80000"/>
                  </a:schemeClr>
                </a:bgClr>
              </a:pattFill>
              <a:ln w="19050">
                <a:solidFill>
                  <a:schemeClr val="lt1"/>
                </a:solidFill>
              </a:ln>
              <a:effectLst>
                <a:innerShdw blurRad="114300">
                  <a:schemeClr val="accent2">
                    <a:tint val="90000"/>
                  </a:schemeClr>
                </a:innerShdw>
              </a:effectLst>
            </c:spPr>
            <c:extLst>
              <c:ext xmlns:c16="http://schemas.microsoft.com/office/drawing/2014/chart" uri="{C3380CC4-5D6E-409C-BE32-E72D297353CC}">
                <c16:uniqueId val="{00000005-FC29-4657-8C70-4969EECD822F}"/>
              </c:ext>
            </c:extLst>
          </c:dPt>
          <c:dPt>
            <c:idx val="3"/>
            <c:bubble3D val="0"/>
            <c:spPr>
              <a:solidFill>
                <a:srgbClr val="CC0099"/>
              </a:solidFill>
              <a:ln w="19050">
                <a:solidFill>
                  <a:schemeClr val="lt1"/>
                </a:solidFill>
              </a:ln>
              <a:effectLst>
                <a:innerShdw blurRad="114300">
                  <a:schemeClr val="accent2">
                    <a:shade val="90000"/>
                  </a:schemeClr>
                </a:innerShdw>
              </a:effectLst>
            </c:spPr>
            <c:extLst>
              <c:ext xmlns:c16="http://schemas.microsoft.com/office/drawing/2014/chart" uri="{C3380CC4-5D6E-409C-BE32-E72D297353CC}">
                <c16:uniqueId val="{00000007-FC29-4657-8C70-4969EECD822F}"/>
              </c:ext>
            </c:extLst>
          </c:dPt>
          <c:dPt>
            <c:idx val="4"/>
            <c:bubble3D val="0"/>
            <c:spPr>
              <a:solidFill>
                <a:srgbClr val="CC0099"/>
              </a:solidFill>
              <a:ln w="19050">
                <a:solidFill>
                  <a:schemeClr val="lt1"/>
                </a:solidFill>
              </a:ln>
              <a:effectLst>
                <a:innerShdw blurRad="114300">
                  <a:schemeClr val="accent2">
                    <a:shade val="70000"/>
                  </a:schemeClr>
                </a:innerShdw>
              </a:effectLst>
            </c:spPr>
            <c:extLst>
              <c:ext xmlns:c16="http://schemas.microsoft.com/office/drawing/2014/chart" uri="{C3380CC4-5D6E-409C-BE32-E72D297353CC}">
                <c16:uniqueId val="{00000009-FC29-4657-8C70-4969EECD822F}"/>
              </c:ext>
            </c:extLst>
          </c:dPt>
          <c:dPt>
            <c:idx val="5"/>
            <c:bubble3D val="0"/>
            <c:spPr>
              <a:solidFill>
                <a:srgbClr val="CC0099"/>
              </a:solidFill>
              <a:ln w="19050">
                <a:solidFill>
                  <a:schemeClr val="lt1"/>
                </a:solidFill>
              </a:ln>
              <a:effectLst>
                <a:innerShdw blurRad="114300">
                  <a:schemeClr val="accent2">
                    <a:shade val="50000"/>
                  </a:schemeClr>
                </a:innerShdw>
              </a:effectLst>
            </c:spPr>
            <c:extLst>
              <c:ext xmlns:c16="http://schemas.microsoft.com/office/drawing/2014/chart" uri="{C3380CC4-5D6E-409C-BE32-E72D297353CC}">
                <c16:uniqueId val="{0000000B-FC29-4657-8C70-4969EECD822F}"/>
              </c:ext>
            </c:extLst>
          </c:dPt>
          <c:dLbls>
            <c:dLbl>
              <c:idx val="5"/>
              <c:layout>
                <c:manualLayout>
                  <c:x val="6.6847983515014087E-2"/>
                  <c:y val="7.3128777252833455E-2"/>
                </c:manualLayout>
              </c:layout>
              <c:spPr>
                <a:solidFill>
                  <a:schemeClr val="bg1"/>
                </a:solidFill>
                <a:ln>
                  <a:solidFill>
                    <a:schemeClr val="accent2"/>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C29-4657-8C70-4969EECD822F}"/>
                </c:ext>
              </c:extLst>
            </c:dLbl>
            <c:spPr>
              <a:solidFill>
                <a:schemeClr val="bg1"/>
              </a:solidFill>
              <a:ln>
                <a:solidFill>
                  <a:schemeClr val="accent2"/>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Foglio1!$A$2:$A$7</c:f>
              <c:strCache>
                <c:ptCount val="6"/>
                <c:pt idx="0">
                  <c:v>1. Health</c:v>
                </c:pt>
                <c:pt idx="1">
                  <c:v>2.Culture, Creativity and  Inclusive Society</c:v>
                </c:pt>
                <c:pt idx="2">
                  <c:v>3. Civil Security for Society</c:v>
                </c:pt>
                <c:pt idx="3">
                  <c:v>4. Digital, Industry and Space</c:v>
                </c:pt>
                <c:pt idx="4">
                  <c:v>5.Climate Energy and Mobility</c:v>
                </c:pt>
                <c:pt idx="5">
                  <c:v>6. Food, Bioeconomy, Natural  Resources, Agriculture and  Environment</c:v>
                </c:pt>
              </c:strCache>
            </c:strRef>
          </c:cat>
          <c:val>
            <c:numRef>
              <c:f>Foglio1!$B$2:$B$7</c:f>
              <c:numCache>
                <c:formatCode>General</c:formatCode>
                <c:ptCount val="6"/>
                <c:pt idx="0">
                  <c:v>6.89</c:v>
                </c:pt>
                <c:pt idx="1">
                  <c:v>1.25</c:v>
                </c:pt>
                <c:pt idx="2">
                  <c:v>1.25</c:v>
                </c:pt>
                <c:pt idx="3">
                  <c:v>13.43</c:v>
                </c:pt>
                <c:pt idx="4">
                  <c:v>13.43</c:v>
                </c:pt>
                <c:pt idx="5">
                  <c:v>8.9499999999999993</c:v>
                </c:pt>
              </c:numCache>
            </c:numRef>
          </c:val>
          <c:extLst>
            <c:ext xmlns:c16="http://schemas.microsoft.com/office/drawing/2014/chart" uri="{C3380CC4-5D6E-409C-BE32-E72D297353CC}">
              <c16:uniqueId val="{00000000-BA13-4B1C-91E6-29C3B1F2989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04ED9-9DE3-4020-8F38-A31609F0C00E}" type="datetimeFigureOut">
              <a:rPr lang="it-IT" smtClean="0"/>
              <a:t>12/05/2025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BF0E-6DEB-4949-A4E5-B412CC0DEAE2}" type="slidenum">
              <a:rPr lang="it-IT" smtClean="0"/>
              <a:t>‹N›</a:t>
            </a:fld>
            <a:endParaRPr lang="it-IT"/>
          </a:p>
        </p:txBody>
      </p:sp>
    </p:spTree>
    <p:extLst>
      <p:ext uri="{BB962C8B-B14F-4D97-AF65-F5344CB8AC3E}">
        <p14:creationId xmlns:p14="http://schemas.microsoft.com/office/powerpoint/2010/main" val="218630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F4C50-3167-F28A-C9C4-F93394A43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46964-3965-CF03-1C45-ABA081429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95287E-8076-BF06-C73B-2CFBCDDC9367}"/>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B8621C07-6093-CB3F-A772-A06F6B8AC46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278531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RI: Per tutte le call 5 /</a:t>
            </a:r>
            <a:r>
              <a:rPr lang="it-IT" err="1"/>
              <a:t>destination</a:t>
            </a:r>
            <a:r>
              <a:rPr lang="it-IT"/>
              <a:t>  (aggiornata al 22 ottobre) </a:t>
            </a:r>
            <a:r>
              <a:rPr lang="it-IT" err="1"/>
              <a:t>next</a:t>
            </a:r>
            <a:r>
              <a:rPr lang="it-IT"/>
              <a:t> comitato Aprile 25</a:t>
            </a:r>
          </a:p>
        </p:txBody>
      </p:sp>
      <p:sp>
        <p:nvSpPr>
          <p:cNvPr id="4" name="Segnaposto numero diapositiva 3"/>
          <p:cNvSpPr>
            <a:spLocks noGrp="1"/>
          </p:cNvSpPr>
          <p:nvPr>
            <p:ph type="sldNum" sz="quarter" idx="5"/>
          </p:nvPr>
        </p:nvSpPr>
        <p:spPr/>
        <p:txBody>
          <a:bodyPr/>
          <a:lstStyle/>
          <a:p>
            <a:fld id="{858CBF0E-6DEB-4949-A4E5-B412CC0DEAE2}" type="slidenum">
              <a:rPr lang="it-IT" smtClean="0"/>
              <a:t>17</a:t>
            </a:fld>
            <a:endParaRPr lang="it-IT"/>
          </a:p>
        </p:txBody>
      </p:sp>
    </p:spTree>
    <p:extLst>
      <p:ext uri="{BB962C8B-B14F-4D97-AF65-F5344CB8AC3E}">
        <p14:creationId xmlns:p14="http://schemas.microsoft.com/office/powerpoint/2010/main" val="126867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6D763-0DE1-5F53-B442-22A7BFADF9E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B55B183-7CB1-8037-63A8-6D82A54F80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27E7A1E-0F8E-5ED9-5675-B9A347F9117A}"/>
              </a:ext>
            </a:extLst>
          </p:cNvPr>
          <p:cNvSpPr>
            <a:spLocks noGrp="1"/>
          </p:cNvSpPr>
          <p:nvPr>
            <p:ph type="body" idx="1"/>
          </p:nvPr>
        </p:nvSpPr>
        <p:spPr/>
        <p:txBody>
          <a:bodyPr/>
          <a:lstStyle/>
          <a:p>
            <a:r>
              <a:rPr lang="it-IT"/>
              <a:t>RI: Per tutte le call 5 /</a:t>
            </a:r>
            <a:r>
              <a:rPr lang="it-IT" err="1"/>
              <a:t>destination</a:t>
            </a:r>
            <a:r>
              <a:rPr lang="it-IT"/>
              <a:t>  (aggiornata al 22 ottobre) </a:t>
            </a:r>
            <a:r>
              <a:rPr lang="it-IT" err="1"/>
              <a:t>next</a:t>
            </a:r>
            <a:r>
              <a:rPr lang="it-IT"/>
              <a:t> comitato Aprile 25</a:t>
            </a:r>
          </a:p>
        </p:txBody>
      </p:sp>
      <p:sp>
        <p:nvSpPr>
          <p:cNvPr id="4" name="Segnaposto numero diapositiva 3">
            <a:extLst>
              <a:ext uri="{FF2B5EF4-FFF2-40B4-BE49-F238E27FC236}">
                <a16:creationId xmlns:a16="http://schemas.microsoft.com/office/drawing/2014/main" id="{B1C94A9F-B7DC-ED4F-14B9-C362F8DAB965}"/>
              </a:ext>
            </a:extLst>
          </p:cNvPr>
          <p:cNvSpPr>
            <a:spLocks noGrp="1"/>
          </p:cNvSpPr>
          <p:nvPr>
            <p:ph type="sldNum" sz="quarter" idx="5"/>
          </p:nvPr>
        </p:nvSpPr>
        <p:spPr/>
        <p:txBody>
          <a:bodyPr/>
          <a:lstStyle/>
          <a:p>
            <a:fld id="{858CBF0E-6DEB-4949-A4E5-B412CC0DEAE2}" type="slidenum">
              <a:rPr lang="it-IT" smtClean="0"/>
              <a:t>18</a:t>
            </a:fld>
            <a:endParaRPr lang="it-IT"/>
          </a:p>
        </p:txBody>
      </p:sp>
    </p:spTree>
    <p:extLst>
      <p:ext uri="{BB962C8B-B14F-4D97-AF65-F5344CB8AC3E}">
        <p14:creationId xmlns:p14="http://schemas.microsoft.com/office/powerpoint/2010/main" val="238459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34D59-27A1-4856-AAFF-4DC45549C53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5F51388-8B97-392E-173A-B0CBA03335C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CCCE06F-E249-F3CD-794A-20FCD6D91C3D}"/>
              </a:ext>
            </a:extLst>
          </p:cNvPr>
          <p:cNvSpPr>
            <a:spLocks noGrp="1"/>
          </p:cNvSpPr>
          <p:nvPr>
            <p:ph type="body" idx="1"/>
          </p:nvPr>
        </p:nvSpPr>
        <p:spPr/>
        <p:txBody>
          <a:bodyPr/>
          <a:lstStyle/>
          <a:p>
            <a:r>
              <a:rPr lang="it-IT"/>
              <a:t>RI: Per tutte le call 5 /</a:t>
            </a:r>
            <a:r>
              <a:rPr lang="it-IT" err="1"/>
              <a:t>destination</a:t>
            </a:r>
            <a:r>
              <a:rPr lang="it-IT"/>
              <a:t>  (aggiornata al 22 ottobre) </a:t>
            </a:r>
            <a:r>
              <a:rPr lang="it-IT" err="1"/>
              <a:t>next</a:t>
            </a:r>
            <a:r>
              <a:rPr lang="it-IT"/>
              <a:t> comitato Aprile 25</a:t>
            </a:r>
          </a:p>
        </p:txBody>
      </p:sp>
      <p:sp>
        <p:nvSpPr>
          <p:cNvPr id="4" name="Segnaposto numero diapositiva 3">
            <a:extLst>
              <a:ext uri="{FF2B5EF4-FFF2-40B4-BE49-F238E27FC236}">
                <a16:creationId xmlns:a16="http://schemas.microsoft.com/office/drawing/2014/main" id="{E4E136EB-228F-C547-B677-E59CE58A9A22}"/>
              </a:ext>
            </a:extLst>
          </p:cNvPr>
          <p:cNvSpPr>
            <a:spLocks noGrp="1"/>
          </p:cNvSpPr>
          <p:nvPr>
            <p:ph type="sldNum" sz="quarter" idx="5"/>
          </p:nvPr>
        </p:nvSpPr>
        <p:spPr/>
        <p:txBody>
          <a:bodyPr/>
          <a:lstStyle/>
          <a:p>
            <a:fld id="{858CBF0E-6DEB-4949-A4E5-B412CC0DEAE2}" type="slidenum">
              <a:rPr lang="it-IT" smtClean="0"/>
              <a:t>19</a:t>
            </a:fld>
            <a:endParaRPr lang="it-IT"/>
          </a:p>
        </p:txBody>
      </p:sp>
    </p:spTree>
    <p:extLst>
      <p:ext uri="{BB962C8B-B14F-4D97-AF65-F5344CB8AC3E}">
        <p14:creationId xmlns:p14="http://schemas.microsoft.com/office/powerpoint/2010/main" val="306508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C264D-545B-5C63-6690-779EB39644D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925D334-8D13-AE42-5636-CFCD50A2341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4B38147-FDA4-C1F8-7D0B-22AA337CAB22}"/>
              </a:ext>
            </a:extLst>
          </p:cNvPr>
          <p:cNvSpPr>
            <a:spLocks noGrp="1"/>
          </p:cNvSpPr>
          <p:nvPr>
            <p:ph type="body" idx="1"/>
          </p:nvPr>
        </p:nvSpPr>
        <p:spPr/>
        <p:txBody>
          <a:bodyPr/>
          <a:lstStyle/>
          <a:p>
            <a:r>
              <a:rPr lang="it-IT"/>
              <a:t>RI: Per tutte le call 5 /</a:t>
            </a:r>
            <a:r>
              <a:rPr lang="it-IT" err="1"/>
              <a:t>destination</a:t>
            </a:r>
            <a:r>
              <a:rPr lang="it-IT"/>
              <a:t>  (aggiornata al 22 ottobre) </a:t>
            </a:r>
            <a:r>
              <a:rPr lang="it-IT" err="1"/>
              <a:t>next</a:t>
            </a:r>
            <a:r>
              <a:rPr lang="it-IT"/>
              <a:t> comitato Aprile 25</a:t>
            </a:r>
          </a:p>
        </p:txBody>
      </p:sp>
      <p:sp>
        <p:nvSpPr>
          <p:cNvPr id="4" name="Segnaposto numero diapositiva 3">
            <a:extLst>
              <a:ext uri="{FF2B5EF4-FFF2-40B4-BE49-F238E27FC236}">
                <a16:creationId xmlns:a16="http://schemas.microsoft.com/office/drawing/2014/main" id="{5E1EDFEB-064D-997B-07D1-6C1477BF2E33}"/>
              </a:ext>
            </a:extLst>
          </p:cNvPr>
          <p:cNvSpPr>
            <a:spLocks noGrp="1"/>
          </p:cNvSpPr>
          <p:nvPr>
            <p:ph type="sldNum" sz="quarter" idx="5"/>
          </p:nvPr>
        </p:nvSpPr>
        <p:spPr/>
        <p:txBody>
          <a:bodyPr/>
          <a:lstStyle/>
          <a:p>
            <a:fld id="{858CBF0E-6DEB-4949-A4E5-B412CC0DEAE2}" type="slidenum">
              <a:rPr lang="it-IT" smtClean="0"/>
              <a:t>20</a:t>
            </a:fld>
            <a:endParaRPr lang="it-IT"/>
          </a:p>
        </p:txBody>
      </p:sp>
    </p:spTree>
    <p:extLst>
      <p:ext uri="{BB962C8B-B14F-4D97-AF65-F5344CB8AC3E}">
        <p14:creationId xmlns:p14="http://schemas.microsoft.com/office/powerpoint/2010/main" val="343270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9BDF2-EE10-24EC-C0AA-8E604884A59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B6209DC-C088-4BAF-343A-A0F68781201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BA024D-4864-5FBE-1DC7-4AB057198A44}"/>
              </a:ext>
            </a:extLst>
          </p:cNvPr>
          <p:cNvSpPr>
            <a:spLocks noGrp="1"/>
          </p:cNvSpPr>
          <p:nvPr>
            <p:ph type="body" idx="1"/>
          </p:nvPr>
        </p:nvSpPr>
        <p:spPr/>
        <p:txBody>
          <a:bodyPr/>
          <a:lstStyle/>
          <a:p>
            <a:r>
              <a:rPr lang="it-IT"/>
              <a:t>RI: Per tutte le call 5 /</a:t>
            </a:r>
            <a:r>
              <a:rPr lang="it-IT" err="1"/>
              <a:t>destination</a:t>
            </a:r>
            <a:r>
              <a:rPr lang="it-IT"/>
              <a:t>  (aggiornata al 22 ottobre) </a:t>
            </a:r>
            <a:r>
              <a:rPr lang="it-IT" err="1"/>
              <a:t>next</a:t>
            </a:r>
            <a:r>
              <a:rPr lang="it-IT"/>
              <a:t> comitato Aprile 25</a:t>
            </a:r>
          </a:p>
        </p:txBody>
      </p:sp>
      <p:sp>
        <p:nvSpPr>
          <p:cNvPr id="4" name="Segnaposto numero diapositiva 3">
            <a:extLst>
              <a:ext uri="{FF2B5EF4-FFF2-40B4-BE49-F238E27FC236}">
                <a16:creationId xmlns:a16="http://schemas.microsoft.com/office/drawing/2014/main" id="{C32A10E7-5219-4064-6464-72683988E107}"/>
              </a:ext>
            </a:extLst>
          </p:cNvPr>
          <p:cNvSpPr>
            <a:spLocks noGrp="1"/>
          </p:cNvSpPr>
          <p:nvPr>
            <p:ph type="sldNum" sz="quarter" idx="5"/>
          </p:nvPr>
        </p:nvSpPr>
        <p:spPr/>
        <p:txBody>
          <a:bodyPr/>
          <a:lstStyle/>
          <a:p>
            <a:fld id="{858CBF0E-6DEB-4949-A4E5-B412CC0DEAE2}" type="slidenum">
              <a:rPr lang="it-IT" smtClean="0"/>
              <a:t>21</a:t>
            </a:fld>
            <a:endParaRPr lang="it-IT"/>
          </a:p>
        </p:txBody>
      </p:sp>
    </p:spTree>
    <p:extLst>
      <p:ext uri="{BB962C8B-B14F-4D97-AF65-F5344CB8AC3E}">
        <p14:creationId xmlns:p14="http://schemas.microsoft.com/office/powerpoint/2010/main" val="70062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D43D6-DAAE-F4E8-6FD9-9B886EF3593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A50EEF4-AD56-FF6C-2915-70DD0685E30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CBBA461-630C-DD08-2C57-E23B834692F9}"/>
              </a:ext>
            </a:extLst>
          </p:cNvPr>
          <p:cNvSpPr>
            <a:spLocks noGrp="1"/>
          </p:cNvSpPr>
          <p:nvPr>
            <p:ph type="body" idx="1"/>
          </p:nvPr>
        </p:nvSpPr>
        <p:spPr/>
        <p:txBody>
          <a:bodyPr/>
          <a:lstStyle/>
          <a:p>
            <a:r>
              <a:rPr lang="it-IT"/>
              <a:t>RI: Per tutte le call 5 /</a:t>
            </a:r>
            <a:r>
              <a:rPr lang="it-IT" err="1"/>
              <a:t>destination</a:t>
            </a:r>
            <a:r>
              <a:rPr lang="it-IT"/>
              <a:t>  (aggiornata al 22 ottobre) </a:t>
            </a:r>
            <a:r>
              <a:rPr lang="it-IT" err="1"/>
              <a:t>next</a:t>
            </a:r>
            <a:r>
              <a:rPr lang="it-IT"/>
              <a:t> comitato Aprile 25</a:t>
            </a:r>
          </a:p>
        </p:txBody>
      </p:sp>
      <p:sp>
        <p:nvSpPr>
          <p:cNvPr id="4" name="Segnaposto numero diapositiva 3">
            <a:extLst>
              <a:ext uri="{FF2B5EF4-FFF2-40B4-BE49-F238E27FC236}">
                <a16:creationId xmlns:a16="http://schemas.microsoft.com/office/drawing/2014/main" id="{7B585567-FEAF-C41A-EEAC-AD8454C4A5AA}"/>
              </a:ext>
            </a:extLst>
          </p:cNvPr>
          <p:cNvSpPr>
            <a:spLocks noGrp="1"/>
          </p:cNvSpPr>
          <p:nvPr>
            <p:ph type="sldNum" sz="quarter" idx="5"/>
          </p:nvPr>
        </p:nvSpPr>
        <p:spPr/>
        <p:txBody>
          <a:bodyPr/>
          <a:lstStyle/>
          <a:p>
            <a:fld id="{858CBF0E-6DEB-4949-A4E5-B412CC0DEAE2}" type="slidenum">
              <a:rPr lang="it-IT" smtClean="0"/>
              <a:t>22</a:t>
            </a:fld>
            <a:endParaRPr lang="it-IT"/>
          </a:p>
        </p:txBody>
      </p:sp>
    </p:spTree>
    <p:extLst>
      <p:ext uri="{BB962C8B-B14F-4D97-AF65-F5344CB8AC3E}">
        <p14:creationId xmlns:p14="http://schemas.microsoft.com/office/powerpoint/2010/main" val="1402916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81000" y="1943099"/>
            <a:ext cx="10287000" cy="1419225"/>
          </a:xfrm>
        </p:spPr>
        <p:txBody>
          <a:bodyPr anchor="b">
            <a:noAutofit/>
          </a:bodyPr>
          <a:lstStyle>
            <a:lvl1pPr algn="l">
              <a:defRPr sz="3600" b="1" u="sng" baseline="0">
                <a:solidFill>
                  <a:schemeClr val="bg1"/>
                </a:solidFill>
                <a:uFill>
                  <a:solidFill>
                    <a:schemeClr val="bg1"/>
                  </a:solidFill>
                </a:uFill>
              </a:defRPr>
            </a:lvl1pPr>
          </a:lstStyle>
          <a:p>
            <a:r>
              <a:rPr lang="it-IT"/>
              <a:t>Fare clic per modificare lo stile del titolo dello schema</a:t>
            </a:r>
          </a:p>
        </p:txBody>
      </p:sp>
      <p:sp>
        <p:nvSpPr>
          <p:cNvPr id="3" name="Sottotitolo 2"/>
          <p:cNvSpPr>
            <a:spLocks noGrp="1"/>
          </p:cNvSpPr>
          <p:nvPr>
            <p:ph type="subTitle" idx="1" hasCustomPrompt="1"/>
          </p:nvPr>
        </p:nvSpPr>
        <p:spPr>
          <a:xfrm>
            <a:off x="381000" y="4273552"/>
            <a:ext cx="10287000" cy="927098"/>
          </a:xfrm>
        </p:spPr>
        <p:txBody>
          <a:bodyPr>
            <a:norm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Nome Cognome Data e luogo</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9559"/>
            <a:ext cx="2647950" cy="1050930"/>
          </a:xfrm>
          <a:prstGeom prst="rect">
            <a:avLst/>
          </a:prstGeom>
        </p:spPr>
      </p:pic>
    </p:spTree>
    <p:extLst>
      <p:ext uri="{BB962C8B-B14F-4D97-AF65-F5344CB8AC3E}">
        <p14:creationId xmlns:p14="http://schemas.microsoft.com/office/powerpoint/2010/main" val="254042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Placeholder 1"/>
          <p:cNvSpPr>
            <a:spLocks noGrp="1"/>
          </p:cNvSpPr>
          <p:nvPr>
            <p:ph type="title"/>
          </p:nvPr>
        </p:nvSpPr>
        <p:spPr>
          <a:xfrm>
            <a:off x="970722" y="482860"/>
            <a:ext cx="10515600" cy="782357"/>
          </a:xfrm>
          <a:prstGeom prst="rect">
            <a:avLst/>
          </a:prstGeom>
        </p:spPr>
        <p:txBody>
          <a:bodyPr bIns="0" rtlCol="0" anchor="b">
            <a:noAutofit/>
          </a:bodyPr>
          <a:lstStyle/>
          <a:p>
            <a:r>
              <a:rPr lang="en-US"/>
              <a:t>Click to edit Master title style</a:t>
            </a:r>
            <a:endParaRPr lang="en-GB"/>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GB" altLang="x-none" sz="12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n-GB" altLang="x-none"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5B04CC-35BE-4ABA-840D-B3C998373F53}" type="datetimeFigureOut">
              <a:rPr kumimoji="0" lang="it-IT" sz="1200" b="0" i="0" u="none" strike="noStrike" kern="1200" cap="none" spc="0" normalizeH="0" baseline="0" noProof="0">
                <a:ln>
                  <a:noFill/>
                </a:ln>
                <a:solidFill>
                  <a:srgbClr val="000000">
                    <a:tint val="75000"/>
                  </a:srgbClr>
                </a:solidFill>
                <a:effectLst/>
                <a:uLnTx/>
                <a:uFillTx/>
                <a:latin typeface="Calibri" panose="020F0502020204030204"/>
                <a:ea typeface="MS PGothic"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12/05/2025</a:t>
            </a:fld>
            <a:endParaRPr kumimoji="0" lang="it-IT" sz="1200" b="0" i="0" u="none" strike="noStrike" kern="1200" cap="none" spc="0" normalizeH="0" baseline="0" noProof="0">
              <a:ln>
                <a:noFill/>
              </a:ln>
              <a:solidFill>
                <a:srgbClr val="000000">
                  <a:tint val="75000"/>
                </a:srgbClr>
              </a:solidFill>
              <a:effectLst/>
              <a:uLnTx/>
              <a:uFillTx/>
              <a:latin typeface="Calibri" panose="020F0502020204030204"/>
              <a:ea typeface="MS PGothic" panose="020B0600070205080204" pitchFamily="34"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000000">
                  <a:tint val="75000"/>
                </a:srgbClr>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192302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13A8134D-E1DC-4185-9037-82FA74C4E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350" y="6145213"/>
            <a:ext cx="29908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4417" y="980729"/>
            <a:ext cx="10972800" cy="936625"/>
          </a:xfrm>
        </p:spPr>
        <p:txBody>
          <a:bodyPr/>
          <a:lstStyle/>
          <a:p>
            <a:r>
              <a:rPr lang="it-IT"/>
              <a:t>Fare clic per modificare lo stile del titolo dello schema</a:t>
            </a:r>
            <a:endParaRPr lang="en-GB"/>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it-IT"/>
              <a:t>Fare clic per modificare gli stili del testo dello schema</a:t>
            </a:r>
          </a:p>
          <a:p>
            <a:pPr lvl="1"/>
            <a:r>
              <a:rPr lang="it-IT"/>
              <a:t>Secondo livello</a:t>
            </a:r>
          </a:p>
          <a:p>
            <a:pPr lvl="2"/>
            <a:r>
              <a:rPr lang="it-IT"/>
              <a:t>Terzo livello</a:t>
            </a:r>
          </a:p>
        </p:txBody>
      </p:sp>
      <p:sp>
        <p:nvSpPr>
          <p:cNvPr id="5" name="Date Placeholder 4">
            <a:extLst>
              <a:ext uri="{FF2B5EF4-FFF2-40B4-BE49-F238E27FC236}">
                <a16:creationId xmlns:a16="http://schemas.microsoft.com/office/drawing/2014/main" id="{11330421-D0E2-40C9-817F-2C9E103F2F52}"/>
              </a:ext>
            </a:extLst>
          </p:cNvPr>
          <p:cNvSpPr>
            <a:spLocks noGrp="1" noChangeArrowheads="1"/>
          </p:cNvSpPr>
          <p:nvPr>
            <p:ph type="dt" sz="half" idx="10"/>
          </p:nvPr>
        </p:nvSpPr>
        <p:spPr>
          <a:xfrm>
            <a:off x="8769350" y="115888"/>
            <a:ext cx="2844800" cy="476250"/>
          </a:xfrm>
        </p:spPr>
        <p:txBody>
          <a:bodyPr/>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68E7A21-001D-4BCC-AB5C-CD887BA2F657}" type="datetimeFigureOut">
              <a:rPr kumimoji="0" 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12/05/2025</a:t>
            </a:fld>
            <a:endParaRPr kumimoji="0" 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91CABD41-1270-41A8-ADA3-EA844CA2C266}"/>
              </a:ext>
            </a:extLst>
          </p:cNvPr>
          <p:cNvSpPr>
            <a:spLocks noGrp="1" noChangeArrowheads="1"/>
          </p:cNvSpPr>
          <p:nvPr>
            <p:ph type="ftr" sz="quarter" idx="11"/>
          </p:nvPr>
        </p:nvSpPr>
        <p:spPr>
          <a:xfrm>
            <a:off x="4165600" y="6337300"/>
            <a:ext cx="3860800" cy="47625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7" name="Slide Number Placeholder 6">
            <a:extLst>
              <a:ext uri="{FF2B5EF4-FFF2-40B4-BE49-F238E27FC236}">
                <a16:creationId xmlns:a16="http://schemas.microsoft.com/office/drawing/2014/main" id="{F6697549-7B77-4645-8AED-BE457FFF0849}"/>
              </a:ext>
            </a:extLst>
          </p:cNvPr>
          <p:cNvSpPr>
            <a:spLocks noGrp="1" noChangeArrowheads="1"/>
          </p:cNvSpPr>
          <p:nvPr>
            <p:ph type="sldNum" sz="quarter" idx="12"/>
          </p:nvPr>
        </p:nvSpPr>
        <p:spPr>
          <a:xfrm>
            <a:off x="177800" y="6443663"/>
            <a:ext cx="863600" cy="320675"/>
          </a:xfrm>
        </p:spPr>
        <p:txBody>
          <a:bodyPr/>
          <a:lstStyle>
            <a:lvl1pPr algn="l">
              <a:defRPr smtClean="0"/>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4A64BD7-5F62-49BF-B384-AA45480C2932}" type="slidenum">
              <a:rPr kumimoji="0" lang="it-IT" alt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01228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38200" y="1825625"/>
            <a:ext cx="10515600" cy="4351338"/>
          </a:xfrm>
        </p:spPr>
        <p:txBody>
          <a:bodyPr/>
          <a:lstStyle>
            <a:lvl1pPr marL="457200" indent="-457200">
              <a:buFont typeface="Wingdings" panose="05000000000000000000" pitchFamily="2" charset="2"/>
              <a:buChar char="§"/>
              <a:defRPr/>
            </a:lvl1pPr>
            <a:lvl2pPr marL="800100" indent="-342900">
              <a:buFont typeface="Wingdings" panose="05000000000000000000" pitchFamily="2" charset="2"/>
              <a:buChar char="§"/>
              <a:defRPr/>
            </a:lvl2pPr>
            <a:lvl3pPr marL="1257300" indent="-342900">
              <a:buFont typeface="Wingdings" panose="05000000000000000000" pitchFamily="2" charset="2"/>
              <a:buChar char="§"/>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1695FA1-8AB0-4F2D-B9D5-3CF0027F0F1A}" type="datetimeFigureOut">
              <a:rPr kumimoji="0" lang="it-IT"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12/05/2025</a:t>
            </a:fld>
            <a:endParaRPr kumimoji="0" 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6CF12F6-CC84-4CBB-9641-46262A1ED954}" type="slidenum">
              <a:rPr kumimoji="0" lang="it-IT"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
        <p:nvSpPr>
          <p:cNvPr id="8" name="Titolo 1"/>
          <p:cNvSpPr>
            <a:spLocks noGrp="1"/>
          </p:cNvSpPr>
          <p:nvPr>
            <p:ph type="title" hasCustomPrompt="1"/>
          </p:nvPr>
        </p:nvSpPr>
        <p:spPr>
          <a:xfrm>
            <a:off x="838200" y="762000"/>
            <a:ext cx="10515600" cy="928688"/>
          </a:xfrm>
        </p:spPr>
        <p:txBody>
          <a:bodyPr vert="horz" lIns="91440" tIns="45720" rIns="91440" bIns="45720" rtlCol="0" anchor="ctr">
            <a:normAutofit/>
          </a:bodyPr>
          <a:lstStyle>
            <a:lvl1pPr>
              <a:defRPr lang="it-IT" sz="3200" b="1" u="heavy" baseline="0" dirty="0">
                <a:uFill>
                  <a:solidFill>
                    <a:srgbClr val="19418A"/>
                  </a:solidFill>
                </a:uFill>
              </a:defRPr>
            </a:lvl1pPr>
          </a:lstStyle>
          <a:p>
            <a:pPr lvl="0"/>
            <a:r>
              <a:rPr lang="it-IT"/>
              <a:t>FARE CLIC PER MODIFICARE LO STILE DEL TITOLO</a:t>
            </a:r>
          </a:p>
        </p:txBody>
      </p:sp>
    </p:spTree>
    <p:extLst>
      <p:ext uri="{BB962C8B-B14F-4D97-AF65-F5344CB8AC3E}">
        <p14:creationId xmlns:p14="http://schemas.microsoft.com/office/powerpoint/2010/main" val="2728946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extBox 1"/>
          <p:cNvSpPr txBox="1"/>
          <p:nvPr userDrawn="1"/>
        </p:nvSpPr>
        <p:spPr>
          <a:xfrm>
            <a:off x="0" y="6309321"/>
            <a:ext cx="62339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BF2BDF8-6441-413D-BAA1-A42BC3C051FF}" type="slidenum">
              <a:rPr kumimoji="0" lang="de-DE" sz="1000" b="0" i="0" u="none" strike="noStrike" kern="1200" cap="none" spc="0" normalizeH="0" baseline="0" noProof="0" smtClean="0">
                <a:ln>
                  <a:noFill/>
                </a:ln>
                <a:solidFill>
                  <a:srgbClr val="0F5494"/>
                </a:solidFill>
                <a:effectLst/>
                <a:uLnTx/>
                <a:uFillTx/>
                <a:latin typeface="Calibri" panose="020F050202020403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de-DE" sz="1000" b="0" i="0" u="none" strike="noStrike" kern="1200" cap="none" spc="0" normalizeH="0" baseline="0" noProof="0" err="1">
              <a:ln>
                <a:noFill/>
              </a:ln>
              <a:solidFill>
                <a:srgbClr val="0F5494"/>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01959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26077992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81000" y="1943099"/>
            <a:ext cx="10287000" cy="1419225"/>
          </a:xfrm>
        </p:spPr>
        <p:txBody>
          <a:bodyPr anchor="b">
            <a:noAutofit/>
          </a:bodyPr>
          <a:lstStyle>
            <a:lvl1pPr algn="l">
              <a:defRPr sz="3600" b="1" u="sng" baseline="0">
                <a:solidFill>
                  <a:schemeClr val="bg1"/>
                </a:solidFill>
                <a:uFill>
                  <a:solidFill>
                    <a:schemeClr val="bg1"/>
                  </a:solidFill>
                </a:uFill>
              </a:defRPr>
            </a:lvl1pPr>
          </a:lstStyle>
          <a:p>
            <a:r>
              <a:rPr lang="it-IT"/>
              <a:t>Fare clic per modificare lo stile del titolo dello schema</a:t>
            </a:r>
          </a:p>
        </p:txBody>
      </p:sp>
      <p:sp>
        <p:nvSpPr>
          <p:cNvPr id="3" name="Sottotitolo 2"/>
          <p:cNvSpPr>
            <a:spLocks noGrp="1"/>
          </p:cNvSpPr>
          <p:nvPr>
            <p:ph type="subTitle" idx="1" hasCustomPrompt="1"/>
          </p:nvPr>
        </p:nvSpPr>
        <p:spPr>
          <a:xfrm>
            <a:off x="381000" y="4273552"/>
            <a:ext cx="10287000" cy="927098"/>
          </a:xfrm>
        </p:spPr>
        <p:txBody>
          <a:bodyPr>
            <a:norm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Nome Cognome </a:t>
            </a:r>
          </a:p>
          <a:p>
            <a:r>
              <a:rPr lang="it-IT"/>
              <a:t>Data e luogo</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9559"/>
            <a:ext cx="2647950" cy="1050930"/>
          </a:xfrm>
          <a:prstGeom prst="rect">
            <a:avLst/>
          </a:prstGeom>
        </p:spPr>
      </p:pic>
      <p:sp>
        <p:nvSpPr>
          <p:cNvPr id="12" name="Segnaposto immagine 11"/>
          <p:cNvSpPr>
            <a:spLocks noGrp="1"/>
          </p:cNvSpPr>
          <p:nvPr>
            <p:ph type="pic" sz="quarter" idx="10" hasCustomPrompt="1"/>
          </p:nvPr>
        </p:nvSpPr>
        <p:spPr>
          <a:xfrm>
            <a:off x="9210675" y="390525"/>
            <a:ext cx="1714500" cy="1038225"/>
          </a:xfrm>
        </p:spPr>
        <p:style>
          <a:lnRef idx="2">
            <a:schemeClr val="accent5"/>
          </a:lnRef>
          <a:fillRef idx="1">
            <a:schemeClr val="lt1"/>
          </a:fillRef>
          <a:effectRef idx="0">
            <a:schemeClr val="accent5"/>
          </a:effectRef>
          <a:fontRef idx="none"/>
        </p:style>
        <p:txBody>
          <a:bodyPr>
            <a:noAutofit/>
          </a:bodyPr>
          <a:lstStyle>
            <a:lvl1pPr>
              <a:defRPr sz="1100"/>
            </a:lvl1pPr>
          </a:lstStyle>
          <a:p>
            <a:r>
              <a:rPr lang="it-IT"/>
              <a:t>Logo co-organizzatore</a:t>
            </a:r>
          </a:p>
        </p:txBody>
      </p:sp>
    </p:spTree>
    <p:extLst>
      <p:ext uri="{BB962C8B-B14F-4D97-AF65-F5344CB8AC3E}">
        <p14:creationId xmlns:p14="http://schemas.microsoft.com/office/powerpoint/2010/main" val="29408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8200" y="762000"/>
            <a:ext cx="10515600" cy="928688"/>
          </a:xfrm>
        </p:spPr>
        <p:txBody>
          <a:bodyPr vert="horz" lIns="91440" tIns="45720" rIns="91440" bIns="45720" rtlCol="0" anchor="ctr">
            <a:normAutofit/>
          </a:bodyPr>
          <a:lstStyle>
            <a:lvl1pPr>
              <a:defRPr lang="it-IT" sz="3200" b="1" u="heavy" baseline="0" dirty="0">
                <a:uFill>
                  <a:solidFill>
                    <a:srgbClr val="19418A"/>
                  </a:solidFill>
                </a:uFill>
              </a:defRPr>
            </a:lvl1pPr>
          </a:lstStyle>
          <a:p>
            <a:pPr lvl="0"/>
            <a:r>
              <a:rPr lang="it-IT"/>
              <a:t>FARE CLIC PER MODIFICARE LO STILE DEL TITOLO</a:t>
            </a:r>
          </a:p>
        </p:txBody>
      </p:sp>
      <p:sp>
        <p:nvSpPr>
          <p:cNvPr id="3" name="Segnaposto contenuto 2"/>
          <p:cNvSpPr>
            <a:spLocks noGrp="1"/>
          </p:cNvSpPr>
          <p:nvPr>
            <p:ph idx="1"/>
          </p:nvPr>
        </p:nvSpPr>
        <p:spPr/>
        <p:txBody>
          <a:bodyPr/>
          <a:lstStyle>
            <a:lvl1pPr marL="228600" indent="-228600">
              <a:buFontTx/>
              <a:buBlip>
                <a:blip r:embed="rId3"/>
              </a:buBlip>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fld id="{55948ED0-1A1C-4C96-B1AF-08707B9291B2}" type="datetimeFigureOut">
              <a:rPr lang="it-IT" altLang="it-IT" smtClean="0"/>
              <a:pPr>
                <a:defRPr/>
              </a:pPr>
              <a:t>12/05/2025</a:t>
            </a:fld>
            <a:endParaRPr lang="it-IT" alt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1FF4F863-C9CA-45E5-ABAC-5108A2CBCB7D}" type="slidenum">
              <a:rPr lang="it-IT" altLang="it-IT" smtClean="0"/>
              <a:pPr>
                <a:defRPr/>
              </a:pPr>
              <a:t>‹N›</a:t>
            </a:fld>
            <a:endParaRPr lang="it-IT" altLang="it-IT"/>
          </a:p>
        </p:txBody>
      </p:sp>
    </p:spTree>
    <p:extLst>
      <p:ext uri="{BB962C8B-B14F-4D97-AF65-F5344CB8AC3E}">
        <p14:creationId xmlns:p14="http://schemas.microsoft.com/office/powerpoint/2010/main" val="136248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81000" y="1943102"/>
            <a:ext cx="10287000" cy="1419225"/>
          </a:xfrm>
        </p:spPr>
        <p:txBody>
          <a:bodyPr anchor="b">
            <a:noAutofit/>
          </a:bodyPr>
          <a:lstStyle>
            <a:lvl1pPr algn="l">
              <a:defRPr sz="3600" b="1" u="sng" baseline="0">
                <a:solidFill>
                  <a:schemeClr val="bg1"/>
                </a:solidFill>
                <a:uFill>
                  <a:solidFill>
                    <a:schemeClr val="bg1"/>
                  </a:solidFill>
                </a:uFill>
              </a:defRPr>
            </a:lvl1pPr>
          </a:lstStyle>
          <a:p>
            <a:r>
              <a:rPr lang="it-IT"/>
              <a:t>Fare clic per modificare lo stile del titolo</a:t>
            </a:r>
          </a:p>
        </p:txBody>
      </p:sp>
      <p:sp>
        <p:nvSpPr>
          <p:cNvPr id="3" name="Sottotitolo 2"/>
          <p:cNvSpPr>
            <a:spLocks noGrp="1"/>
          </p:cNvSpPr>
          <p:nvPr>
            <p:ph type="subTitle" idx="1"/>
          </p:nvPr>
        </p:nvSpPr>
        <p:spPr>
          <a:xfrm>
            <a:off x="381000" y="4273553"/>
            <a:ext cx="10287000" cy="927099"/>
          </a:xfrm>
        </p:spPr>
        <p:txBody>
          <a:bodyPr>
            <a:normAutofit/>
          </a:bodyPr>
          <a:lstStyle>
            <a:lvl1pPr marL="0" indent="0" algn="l">
              <a:buNone/>
              <a:defRPr sz="2400" baseline="0">
                <a:solidFill>
                  <a:schemeClr val="bg1"/>
                </a:solidFill>
              </a:defRPr>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9992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magine 6">
            <a:extLst>
              <a:ext uri="{FF2B5EF4-FFF2-40B4-BE49-F238E27FC236}">
                <a16:creationId xmlns:a16="http://schemas.microsoft.com/office/drawing/2014/main" id="{FE5CBE9D-B428-4D88-9D77-9A45430DAC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309563"/>
            <a:ext cx="26479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ctrTitle"/>
          </p:nvPr>
        </p:nvSpPr>
        <p:spPr>
          <a:xfrm>
            <a:off x="381000" y="1943102"/>
            <a:ext cx="10287000" cy="1419225"/>
          </a:xfrm>
        </p:spPr>
        <p:txBody>
          <a:bodyPr anchor="b">
            <a:noAutofit/>
          </a:bodyPr>
          <a:lstStyle>
            <a:lvl1pPr algn="l">
              <a:defRPr sz="3600" b="1" u="sng" baseline="0">
                <a:solidFill>
                  <a:schemeClr val="bg1"/>
                </a:solidFill>
                <a:uFill>
                  <a:solidFill>
                    <a:schemeClr val="bg1"/>
                  </a:solidFill>
                </a:uFill>
              </a:defRPr>
            </a:lvl1pPr>
          </a:lstStyle>
          <a:p>
            <a:r>
              <a:rPr lang="it-IT"/>
              <a:t>Fare clic per modificare lo stile del titolo</a:t>
            </a:r>
          </a:p>
        </p:txBody>
      </p:sp>
      <p:sp>
        <p:nvSpPr>
          <p:cNvPr id="3" name="Sottotitolo 2"/>
          <p:cNvSpPr>
            <a:spLocks noGrp="1"/>
          </p:cNvSpPr>
          <p:nvPr>
            <p:ph type="subTitle" idx="1"/>
          </p:nvPr>
        </p:nvSpPr>
        <p:spPr>
          <a:xfrm>
            <a:off x="381000" y="4273553"/>
            <a:ext cx="10287000" cy="927099"/>
          </a:xfrm>
        </p:spPr>
        <p:txBody>
          <a:bodyPr>
            <a:normAutofit/>
          </a:bodyPr>
          <a:lstStyle>
            <a:lvl1pPr marL="0" indent="0" algn="l">
              <a:buNone/>
              <a:defRPr sz="2400" baseline="0">
                <a:solidFill>
                  <a:schemeClr val="bg1"/>
                </a:solidFill>
              </a:defRPr>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59181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72200" y="1825625"/>
            <a:ext cx="5181600" cy="4351338"/>
          </a:xfrm>
        </p:spPr>
        <p:txBody>
          <a:bodyPr/>
          <a:lstStyle>
            <a:lvl1pPr marL="514350" indent="-514350">
              <a:buFont typeface="Wingdings" panose="05000000000000000000" pitchFamily="2" charset="2"/>
              <a:buChar char="§"/>
              <a:defRPr/>
            </a:lvl1pPr>
            <a:lvl2pPr marL="914400" indent="-457200">
              <a:buFont typeface="Wingdings" panose="05000000000000000000" pitchFamily="2" charset="2"/>
              <a:buChar char="§"/>
              <a:defRPr/>
            </a:lvl2pPr>
            <a:lvl3pPr marL="1371600" indent="-457200">
              <a:buFont typeface="Wingdings" panose="05000000000000000000" pitchFamily="2" charset="2"/>
              <a:buChar char="§"/>
              <a:defRPr/>
            </a:lvl3pPr>
            <a:lvl4pPr marL="1714500" indent="-342900">
              <a:buFont typeface="Wingdings" panose="05000000000000000000" pitchFamily="2" charset="2"/>
              <a:buChar char="§"/>
              <a:defRPr/>
            </a:lvl4pPr>
            <a:lvl5pPr marL="2171700" indent="-342900">
              <a:buFont typeface="Wingdings" panose="05000000000000000000" pitchFamily="2" charset="2"/>
              <a:buChar cha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1695FA1-8AB0-4F2D-B9D5-3CF0027F0F1A}" type="datetimeFigureOut">
              <a:rPr kumimoji="0" lang="it-IT"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12/05/2025</a:t>
            </a:fld>
            <a:endParaRPr kumimoji="0" 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6CF12F6-CC84-4CBB-9641-46262A1ED954}" type="slidenum">
              <a:rPr kumimoji="0" lang="it-IT"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
        <p:nvSpPr>
          <p:cNvPr id="8" name="Title 1"/>
          <p:cNvSpPr>
            <a:spLocks noGrp="1"/>
          </p:cNvSpPr>
          <p:nvPr>
            <p:ph type="title" hasCustomPrompt="1"/>
          </p:nvPr>
        </p:nvSpPr>
        <p:spPr>
          <a:xfrm>
            <a:off x="838200" y="873125"/>
            <a:ext cx="10515600" cy="995363"/>
          </a:xfrm>
        </p:spPr>
        <p:txBody>
          <a:bodyPr>
            <a:normAutofit/>
          </a:bodyPr>
          <a:lstStyle>
            <a:lvl1pPr>
              <a:defRPr sz="3600" u="heavy" baseline="0">
                <a:uFill>
                  <a:solidFill>
                    <a:srgbClr val="19418A"/>
                  </a:solidFill>
                </a:uFill>
              </a:defRPr>
            </a:lvl1pPr>
          </a:lstStyle>
          <a:p>
            <a:r>
              <a:rPr lang="it-IT"/>
              <a:t>FARE CLIC PER MODIFICARE LO STILE DEL TITOLO</a:t>
            </a:r>
            <a:endParaRPr lang="en-US"/>
          </a:p>
        </p:txBody>
      </p:sp>
    </p:spTree>
    <p:extLst>
      <p:ext uri="{BB962C8B-B14F-4D97-AF65-F5344CB8AC3E}">
        <p14:creationId xmlns:p14="http://schemas.microsoft.com/office/powerpoint/2010/main" val="21447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0D07FDF8-13BC-461E-A47F-3920D68CE664}"/>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4246C1A-A618-4363-99DC-2237B5626EE2}" type="datetimeFigureOut">
              <a:rPr kumimoji="0" 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12/05/2025</a:t>
            </a:fld>
            <a:endParaRPr kumimoji="0" 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
        <p:nvSpPr>
          <p:cNvPr id="3" name="Segnaposto piè di pagina 4">
            <a:extLst>
              <a:ext uri="{FF2B5EF4-FFF2-40B4-BE49-F238E27FC236}">
                <a16:creationId xmlns:a16="http://schemas.microsoft.com/office/drawing/2014/main" id="{970FB9FA-E9EC-4093-A5CD-C97D576A97A3}"/>
              </a:ext>
            </a:extLst>
          </p:cNvPr>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4" name="Segnaposto numero diapositiva 5">
            <a:extLst>
              <a:ext uri="{FF2B5EF4-FFF2-40B4-BE49-F238E27FC236}">
                <a16:creationId xmlns:a16="http://schemas.microsoft.com/office/drawing/2014/main" id="{B0AF56A5-B9AC-48BA-AD5E-125311190F55}"/>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781AA5-3717-475A-87D2-C352E1A06ABB}" type="slidenum">
              <a:rPr kumimoji="0" lang="it-IT" alt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4663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5/12/2025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6F15528-21DE-4FAA-801E-634DDDAF4B2B}" type="slidenum">
              <a:rPr kumimoji="0"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70515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5851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704850"/>
            <a:ext cx="10515600" cy="985838"/>
          </a:xfrm>
          <a:prstGeom prst="rect">
            <a:avLst/>
          </a:prstGeom>
        </p:spPr>
        <p:txBody>
          <a:bodyPr vert="horz" lIns="91440" tIns="45720" rIns="91440" bIns="45720" rtlCol="0" anchor="ctr">
            <a:normAutofit/>
          </a:bodyPr>
          <a:lstStyle/>
          <a:p>
            <a:pPr lvl="0"/>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CDA418E-EB27-4BF2-A3C0-BA1E32EE9B69}" type="datetimeFigureOut">
              <a:rPr lang="it-IT" altLang="it-IT" smtClean="0"/>
              <a:pPr>
                <a:defRPr/>
              </a:pPr>
              <a:t>12/05/2025</a:t>
            </a:fld>
            <a:endParaRPr lang="it-IT" alt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749E341-8A1D-4A48-B45D-1CC6F66BEBE4}" type="slidenum">
              <a:rPr lang="it-IT" altLang="it-IT" smtClean="0"/>
              <a:pPr>
                <a:defRPr/>
              </a:pPr>
              <a:t>‹N›</a:t>
            </a:fld>
            <a:endParaRPr lang="it-IT" altLang="it-IT"/>
          </a:p>
        </p:txBody>
      </p:sp>
    </p:spTree>
    <p:extLst>
      <p:ext uri="{BB962C8B-B14F-4D97-AF65-F5344CB8AC3E}">
        <p14:creationId xmlns:p14="http://schemas.microsoft.com/office/powerpoint/2010/main" val="356502088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914400" rtl="0" eaLnBrk="1" latinLnBrk="0" hangingPunct="1">
        <a:lnSpc>
          <a:spcPct val="90000"/>
        </a:lnSpc>
        <a:spcBef>
          <a:spcPct val="0"/>
        </a:spcBef>
        <a:buNone/>
        <a:defRPr lang="it-IT" sz="3200" b="1" u="heavy" kern="1200" baseline="0" smtClean="0">
          <a:solidFill>
            <a:schemeClr val="tx1"/>
          </a:solidFill>
          <a:uFill>
            <a:solidFill>
              <a:srgbClr val="19418A"/>
            </a:solidFill>
          </a:u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https://sciencebusiness.net/sites/default/files/inline-files/CL5_Draft%20orientations_WP2026-2027_version%202025-02-06_0.pdf" TargetMode="External"/><Relationship Id="rId3" Type="http://schemas.openxmlformats.org/officeDocument/2006/relationships/hyperlink" Target="https://sciencebusiness.net/sites/default/files/inline-files/2025%2002%2012-13%20CL2%20DESTINATION%201%20WORKSHOP_0.pdf" TargetMode="External"/><Relationship Id="rId7" Type="http://schemas.openxmlformats.org/officeDocument/2006/relationships/hyperlink" Target="https://sciencebusiness.net/sites/default/files/inline-files/Draft%20orientations_ERA_WP%202026-2027.pdf" TargetMode="External"/><Relationship Id="rId2" Type="http://schemas.openxmlformats.org/officeDocument/2006/relationships/hyperlink" Target="https://sciencebusiness.net/sites/default/files/inline-files/Cities%20Mission%20WP26-27%20topics%20with%20description.pdf" TargetMode="External"/><Relationship Id="rId1" Type="http://schemas.openxmlformats.org/officeDocument/2006/relationships/slideLayout" Target="../slideLayouts/slideLayout12.xml"/><Relationship Id="rId6" Type="http://schemas.openxmlformats.org/officeDocument/2006/relationships/hyperlink" Target="https://sciencebusiness.net/sites/default/files/inline-files/Draft%20orientations_Widening_WP%202026-2027.pdf" TargetMode="External"/><Relationship Id="rId5" Type="http://schemas.openxmlformats.org/officeDocument/2006/relationships/hyperlink" Target="https://sciencebusiness.net/sites/default/files/inline-files/2025%2002%2012-13%20CL2%20DESTINATION%203%20WORKSHOP_0.pdf" TargetMode="External"/><Relationship Id="rId10" Type="http://schemas.openxmlformats.org/officeDocument/2006/relationships/hyperlink" Target="https://sciencebusiness.net/horizon-papers" TargetMode="External"/><Relationship Id="rId4" Type="http://schemas.openxmlformats.org/officeDocument/2006/relationships/hyperlink" Target="https://sciencebusiness.net/sites/default/files/inline-files/2025%2002%2012-13%20CL2%20DESTINATION%202%20WORKSHOP_0.pdf" TargetMode="External"/><Relationship Id="rId9" Type="http://schemas.openxmlformats.org/officeDocument/2006/relationships/hyperlink" Target="https://sciencebusiness.net/sites/default/files/inline-files/WP%2026-27%20-%20initial%20topic%20ideas%20-%2013.02.2025_0.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51" y="0"/>
            <a:ext cx="9599951" cy="473104"/>
          </a:xfrm>
        </p:spPr>
        <p:txBody>
          <a:bodyPr anchor="t" anchorCtr="0">
            <a:noAutofit/>
          </a:bodyPr>
          <a:lstStyle/>
          <a:p>
            <a:pPr>
              <a:lnSpc>
                <a:spcPct val="100000"/>
              </a:lnSpc>
            </a:pPr>
            <a:r>
              <a:rPr lang="en-GB" u="none" kern="100" spc="-50" dirty="0">
                <a:solidFill>
                  <a:schemeClr val="bg1"/>
                </a:solidFill>
              </a:rPr>
              <a:t>New approach to European Partnerships</a:t>
            </a:r>
            <a:r>
              <a:rPr lang="en-GB" u="none" dirty="0">
                <a:solidFill>
                  <a:schemeClr val="bg1"/>
                </a:solidFill>
              </a:rPr>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00" y="288000"/>
            <a:ext cx="972000" cy="972000"/>
          </a:xfrm>
          <a:prstGeom prst="rect">
            <a:avLst/>
          </a:prstGeom>
        </p:spPr>
      </p:pic>
      <p:sp>
        <p:nvSpPr>
          <p:cNvPr id="9" name="TextBox 8"/>
          <p:cNvSpPr txBox="1"/>
          <p:nvPr/>
        </p:nvSpPr>
        <p:spPr>
          <a:xfrm>
            <a:off x="761600" y="2431011"/>
            <a:ext cx="2894554" cy="453184"/>
          </a:xfrm>
          <a:prstGeom prst="rect">
            <a:avLst/>
          </a:prstGeom>
          <a:solidFill>
            <a:schemeClr val="bg2"/>
          </a:solidFill>
          <a:ln>
            <a:noFill/>
          </a:ln>
        </p:spPr>
        <p:txBody>
          <a:bodyPr wrap="square" lIns="108000" tIns="108000" rIns="108000" bIns="72000" rtlCol="0">
            <a:noAutofit/>
          </a:bodyPr>
          <a:lstStyle/>
          <a:p>
            <a:pPr marL="0" marR="0" lvl="0" indent="0" algn="l" defTabSz="800100" rtl="0" eaLnBrk="1" fontAlgn="auto" latinLnBrk="0" hangingPunct="1">
              <a:lnSpc>
                <a:spcPct val="90000"/>
              </a:lnSpc>
              <a:spcBef>
                <a:spcPct val="0"/>
              </a:spcBef>
              <a:spcAft>
                <a:spcPts val="0"/>
              </a:spcAft>
              <a:buClrTx/>
              <a:buSzTx/>
              <a:buFontTx/>
              <a:buNone/>
              <a:tabLst/>
              <a:defRPr/>
            </a:pPr>
            <a:r>
              <a:rPr kumimoji="0" lang="de-DE" sz="2000" b="1" i="0" u="none" strike="noStrike" kern="1200" cap="all" spc="0" normalizeH="0" baseline="0" noProof="0" dirty="0">
                <a:ln>
                  <a:noFill/>
                </a:ln>
                <a:solidFill>
                  <a:schemeClr val="accent1"/>
                </a:solidFill>
                <a:effectLst/>
                <a:uLnTx/>
                <a:uFillTx/>
                <a:latin typeface="Arial"/>
                <a:ea typeface="MS PGothic" panose="020B0600070205080204" pitchFamily="34" charset="-128"/>
                <a:cs typeface="+mn-cs"/>
              </a:rPr>
              <a:t>Co-</a:t>
            </a:r>
            <a:r>
              <a:rPr kumimoji="0" lang="de-DE" sz="2000" b="1" i="0" u="none" strike="noStrike" kern="1200" cap="all" spc="0" normalizeH="0" baseline="0" noProof="0" dirty="0" err="1">
                <a:ln>
                  <a:noFill/>
                </a:ln>
                <a:solidFill>
                  <a:schemeClr val="accent1"/>
                </a:solidFill>
                <a:effectLst/>
                <a:uLnTx/>
                <a:uFillTx/>
                <a:latin typeface="Arial"/>
                <a:ea typeface="MS PGothic" panose="020B0600070205080204" pitchFamily="34" charset="-128"/>
                <a:cs typeface="+mn-cs"/>
              </a:rPr>
              <a:t>programmed</a:t>
            </a:r>
            <a:endParaRPr kumimoji="0" lang="de-DE" sz="2000" b="1" i="0" u="none" strike="noStrike" kern="1200" cap="all" spc="0" normalizeH="0" baseline="0" noProof="0" dirty="0">
              <a:ln>
                <a:noFill/>
              </a:ln>
              <a:solidFill>
                <a:schemeClr val="accent1"/>
              </a:solidFill>
              <a:effectLst/>
              <a:uLnTx/>
              <a:uFillTx/>
              <a:latin typeface="Arial"/>
              <a:ea typeface="MS PGothic" panose="020B0600070205080204" pitchFamily="34" charset="-128"/>
              <a:cs typeface="+mn-cs"/>
            </a:endParaRPr>
          </a:p>
        </p:txBody>
      </p:sp>
      <p:sp>
        <p:nvSpPr>
          <p:cNvPr id="10" name="TextBox 9"/>
          <p:cNvSpPr txBox="1"/>
          <p:nvPr/>
        </p:nvSpPr>
        <p:spPr>
          <a:xfrm>
            <a:off x="4809073" y="2297519"/>
            <a:ext cx="2750556" cy="453183"/>
          </a:xfrm>
          <a:prstGeom prst="rect">
            <a:avLst/>
          </a:prstGeom>
          <a:solidFill>
            <a:schemeClr val="bg2"/>
          </a:solidFill>
          <a:ln>
            <a:noFill/>
          </a:ln>
        </p:spPr>
        <p:txBody>
          <a:bodyPr wrap="square" lIns="108000" tIns="72000" rIns="108000" bIns="72000" rtlCol="0">
            <a:noAutofit/>
          </a:bodyPr>
          <a:lstStyle/>
          <a:p>
            <a:pPr defTabSz="800100">
              <a:lnSpc>
                <a:spcPct val="90000"/>
              </a:lnSpc>
              <a:spcBef>
                <a:spcPct val="0"/>
              </a:spcBef>
              <a:defRPr/>
            </a:pPr>
            <a:r>
              <a:rPr lang="de-DE" sz="2000" b="1" cap="all" dirty="0">
                <a:solidFill>
                  <a:schemeClr val="accent1"/>
                </a:solidFill>
                <a:latin typeface="Arial"/>
                <a:ea typeface="MS PGothic" panose="020B0600070205080204" pitchFamily="34" charset="-128"/>
              </a:rPr>
              <a:t>Co-</a:t>
            </a:r>
            <a:r>
              <a:rPr lang="de-DE" sz="2000" b="1" cap="all" dirty="0" err="1">
                <a:solidFill>
                  <a:schemeClr val="accent1"/>
                </a:solidFill>
                <a:latin typeface="Arial"/>
                <a:ea typeface="MS PGothic" panose="020B0600070205080204" pitchFamily="34" charset="-128"/>
              </a:rPr>
              <a:t>funded</a:t>
            </a:r>
            <a:endParaRPr lang="de-DE" sz="2000" b="1" cap="all" dirty="0">
              <a:solidFill>
                <a:schemeClr val="accent1"/>
              </a:solidFill>
              <a:latin typeface="Arial"/>
              <a:ea typeface="MS PGothic" panose="020B0600070205080204" pitchFamily="34" charset="-128"/>
            </a:endParaRPr>
          </a:p>
          <a:p>
            <a:pPr marL="12700" marR="5080" lvl="0" indent="0" algn="l" defTabSz="914400" rtl="0" eaLnBrk="0" fontAlgn="base" latinLnBrk="0" hangingPunct="0">
              <a:lnSpc>
                <a:spcPct val="86000"/>
              </a:lnSpc>
              <a:spcBef>
                <a:spcPts val="400"/>
              </a:spcBef>
              <a:spcAft>
                <a:spcPct val="0"/>
              </a:spcAft>
              <a:buClrTx/>
              <a:buSzTx/>
              <a:buFontTx/>
              <a:buNone/>
              <a:tabLst/>
              <a:defRPr/>
            </a:pPr>
            <a:endParaRPr kumimoji="0" lang="it-IT" sz="1800" b="0" i="0" u="none" strike="noStrike" kern="1200" cap="none" spc="-5" normalizeH="0" baseline="0" noProof="0" dirty="0">
              <a:ln>
                <a:noFill/>
              </a:ln>
              <a:solidFill>
                <a:srgbClr val="FFFFFF"/>
              </a:solidFill>
              <a:effectLst/>
              <a:uLnTx/>
              <a:uFillTx/>
              <a:latin typeface="Arial"/>
              <a:ea typeface="MS PGothic" panose="020B0600070205080204" pitchFamily="34" charset="-128"/>
              <a:cs typeface="Arial"/>
            </a:endParaRPr>
          </a:p>
        </p:txBody>
      </p:sp>
      <p:sp>
        <p:nvSpPr>
          <p:cNvPr id="13" name="TextBox 12"/>
          <p:cNvSpPr txBox="1"/>
          <p:nvPr/>
        </p:nvSpPr>
        <p:spPr>
          <a:xfrm>
            <a:off x="8160619" y="2267236"/>
            <a:ext cx="3600000" cy="422405"/>
          </a:xfrm>
          <a:prstGeom prst="rect">
            <a:avLst/>
          </a:prstGeom>
          <a:solidFill>
            <a:schemeClr val="bg2"/>
          </a:solidFill>
          <a:ln>
            <a:noFill/>
          </a:ln>
        </p:spPr>
        <p:txBody>
          <a:bodyPr wrap="square" lIns="108000" tIns="72000" rIns="108000" bIns="72000" rtlCol="0">
            <a:spAutoFit/>
          </a:bodyPr>
          <a:lstStyle/>
          <a:p>
            <a:pPr marR="0" lvl="0" indent="0" defTabSz="800100" fontAlgn="auto">
              <a:lnSpc>
                <a:spcPct val="90000"/>
              </a:lnSpc>
              <a:spcBef>
                <a:spcPct val="0"/>
              </a:spcBef>
              <a:spcAft>
                <a:spcPts val="0"/>
              </a:spcAft>
              <a:buClrTx/>
              <a:buSzTx/>
              <a:buFontTx/>
              <a:buNone/>
              <a:tabLst/>
              <a:defRPr/>
            </a:pPr>
            <a:r>
              <a:rPr lang="en-GB" sz="2000" b="1" cap="all" dirty="0">
                <a:solidFill>
                  <a:schemeClr val="accent1"/>
                </a:solidFill>
                <a:latin typeface="Arial"/>
                <a:ea typeface="MS PGothic" panose="020B0600070205080204" pitchFamily="34" charset="-128"/>
              </a:rPr>
              <a:t>Institutionalised</a:t>
            </a:r>
          </a:p>
        </p:txBody>
      </p:sp>
      <p:sp>
        <p:nvSpPr>
          <p:cNvPr id="4" name="TextBox 8">
            <a:extLst>
              <a:ext uri="{FF2B5EF4-FFF2-40B4-BE49-F238E27FC236}">
                <a16:creationId xmlns:a16="http://schemas.microsoft.com/office/drawing/2014/main" id="{51EA9A21-0E50-44E9-7B4E-ECBD13688FBB}"/>
              </a:ext>
            </a:extLst>
          </p:cNvPr>
          <p:cNvSpPr txBox="1"/>
          <p:nvPr/>
        </p:nvSpPr>
        <p:spPr>
          <a:xfrm>
            <a:off x="4158017" y="651415"/>
            <a:ext cx="3227036" cy="453184"/>
          </a:xfrm>
          <a:prstGeom prst="rect">
            <a:avLst/>
          </a:prstGeom>
          <a:solidFill>
            <a:schemeClr val="bg2"/>
          </a:solidFill>
          <a:ln>
            <a:noFill/>
          </a:ln>
        </p:spPr>
        <p:txBody>
          <a:bodyPr wrap="square" lIns="108000" tIns="108000" rIns="108000" bIns="72000" rtlCol="0">
            <a:noAutofit/>
          </a:bodyPr>
          <a:lstStyle/>
          <a:p>
            <a:pPr defTabSz="800100">
              <a:lnSpc>
                <a:spcPct val="90000"/>
              </a:lnSpc>
              <a:spcBef>
                <a:spcPct val="0"/>
              </a:spcBef>
              <a:defRPr/>
            </a:pPr>
            <a:r>
              <a:rPr lang="de-DE" sz="2800" b="1" cap="all" dirty="0">
                <a:solidFill>
                  <a:srgbClr val="C00000"/>
                </a:solidFill>
                <a:latin typeface="Arial"/>
                <a:ea typeface="MS PGothic" panose="020B0600070205080204" pitchFamily="34" charset="-128"/>
              </a:rPr>
              <a:t>PARTNERSHIPS</a:t>
            </a:r>
          </a:p>
        </p:txBody>
      </p:sp>
      <p:sp>
        <p:nvSpPr>
          <p:cNvPr id="5" name="Freccia in giù 4">
            <a:extLst>
              <a:ext uri="{FF2B5EF4-FFF2-40B4-BE49-F238E27FC236}">
                <a16:creationId xmlns:a16="http://schemas.microsoft.com/office/drawing/2014/main" id="{2CAA16FD-6702-849E-C6B1-CF1EE4E00564}"/>
              </a:ext>
            </a:extLst>
          </p:cNvPr>
          <p:cNvSpPr/>
          <p:nvPr/>
        </p:nvSpPr>
        <p:spPr>
          <a:xfrm rot="3313308">
            <a:off x="3449464" y="967366"/>
            <a:ext cx="393290" cy="9219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ccia in giù 5">
            <a:extLst>
              <a:ext uri="{FF2B5EF4-FFF2-40B4-BE49-F238E27FC236}">
                <a16:creationId xmlns:a16="http://schemas.microsoft.com/office/drawing/2014/main" id="{E7F346B6-49A3-6FE2-5587-D498A5A4302C}"/>
              </a:ext>
            </a:extLst>
          </p:cNvPr>
          <p:cNvSpPr/>
          <p:nvPr/>
        </p:nvSpPr>
        <p:spPr>
          <a:xfrm>
            <a:off x="5574890" y="1260000"/>
            <a:ext cx="393290" cy="8357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ccia in giù 10">
            <a:extLst>
              <a:ext uri="{FF2B5EF4-FFF2-40B4-BE49-F238E27FC236}">
                <a16:creationId xmlns:a16="http://schemas.microsoft.com/office/drawing/2014/main" id="{90C34819-0EA6-0A23-90F5-6876FEF18AD0}"/>
              </a:ext>
            </a:extLst>
          </p:cNvPr>
          <p:cNvSpPr/>
          <p:nvPr/>
        </p:nvSpPr>
        <p:spPr>
          <a:xfrm rot="18682069">
            <a:off x="7631974" y="1114814"/>
            <a:ext cx="393290" cy="8357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a:extLst>
              <a:ext uri="{FF2B5EF4-FFF2-40B4-BE49-F238E27FC236}">
                <a16:creationId xmlns:a16="http://schemas.microsoft.com/office/drawing/2014/main" id="{96A5F200-A3F4-0D61-8933-1AA93BE6CE25}"/>
              </a:ext>
            </a:extLst>
          </p:cNvPr>
          <p:cNvSpPr txBox="1"/>
          <p:nvPr/>
        </p:nvSpPr>
        <p:spPr>
          <a:xfrm>
            <a:off x="8272185" y="2914735"/>
            <a:ext cx="3833498" cy="2230226"/>
          </a:xfrm>
          <a:prstGeom prst="rect">
            <a:avLst/>
          </a:prstGeom>
          <a:noFill/>
        </p:spPr>
        <p:txBody>
          <a:bodyPr wrap="square">
            <a:spAutoFit/>
          </a:bodyPr>
          <a:lstStyle/>
          <a:p>
            <a:pPr algn="l">
              <a:lnSpc>
                <a:spcPts val="2100"/>
              </a:lnSpc>
              <a:buFont typeface="Arial" panose="020B0604020202020204" pitchFamily="34" charset="0"/>
              <a:buChar char="•"/>
            </a:pPr>
            <a:r>
              <a:rPr lang="en-GB" sz="1500" b="0" dirty="0">
                <a:solidFill>
                  <a:srgbClr val="26324B"/>
                </a:solidFill>
                <a:effectLst/>
                <a:latin typeface="Inter"/>
              </a:rPr>
              <a:t> Joint Undertakings (JUs) based on Article 187 of the Treaty on the Functioning of the EU (TFEU): long-term collaborations with private (sometimes also public) partners requiring a high degree of integration</a:t>
            </a:r>
          </a:p>
          <a:p>
            <a:pPr algn="l">
              <a:lnSpc>
                <a:spcPts val="2100"/>
              </a:lnSpc>
              <a:buFont typeface="Arial" panose="020B0604020202020204" pitchFamily="34" charset="0"/>
              <a:buChar char="•"/>
            </a:pPr>
            <a:r>
              <a:rPr lang="en-GB" sz="1500" b="0" dirty="0">
                <a:solidFill>
                  <a:srgbClr val="26324B"/>
                </a:solidFill>
                <a:effectLst/>
                <a:latin typeface="Inter"/>
              </a:rPr>
              <a:t> Article 185 initiatives, based on Article 185 TFEU: long-term collaborations with public partners requiring a high degree of integration</a:t>
            </a:r>
          </a:p>
        </p:txBody>
      </p:sp>
      <p:sp>
        <p:nvSpPr>
          <p:cNvPr id="16" name="CasellaDiTesto 15">
            <a:extLst>
              <a:ext uri="{FF2B5EF4-FFF2-40B4-BE49-F238E27FC236}">
                <a16:creationId xmlns:a16="http://schemas.microsoft.com/office/drawing/2014/main" id="{E699FF2F-65DE-68F0-E661-2C8EB0C9904D}"/>
              </a:ext>
            </a:extLst>
          </p:cNvPr>
          <p:cNvSpPr txBox="1"/>
          <p:nvPr/>
        </p:nvSpPr>
        <p:spPr>
          <a:xfrm>
            <a:off x="3657599" y="2804509"/>
            <a:ext cx="4621161" cy="2169825"/>
          </a:xfrm>
          <a:prstGeom prst="rect">
            <a:avLst/>
          </a:prstGeom>
          <a:noFill/>
        </p:spPr>
        <p:txBody>
          <a:bodyPr wrap="square">
            <a:spAutoFit/>
          </a:bodyPr>
          <a:lstStyle/>
          <a:p>
            <a:r>
              <a:rPr lang="en-GB" sz="1500" dirty="0">
                <a:solidFill>
                  <a:srgbClr val="26324B"/>
                </a:solidFill>
                <a:latin typeface="Inter"/>
              </a:rPr>
              <a:t>Co-funded partnerships fund joint programmes of research and innovation activities between research and innovation funders. They are implemented through Horizon Europe Grant Agreements signed by the Commission and a consortium of partners, generally composed of research and innovation funders and other public authorities. Partners generally implement joint transnational calls as well as additional activities, with either 30% or 50% co-funding from Horizon Europe.</a:t>
            </a:r>
          </a:p>
        </p:txBody>
      </p:sp>
      <p:sp>
        <p:nvSpPr>
          <p:cNvPr id="18" name="CasellaDiTesto 17">
            <a:extLst>
              <a:ext uri="{FF2B5EF4-FFF2-40B4-BE49-F238E27FC236}">
                <a16:creationId xmlns:a16="http://schemas.microsoft.com/office/drawing/2014/main" id="{CCBFD1B9-764B-56BD-28F7-0ECE6FA7B56E}"/>
              </a:ext>
            </a:extLst>
          </p:cNvPr>
          <p:cNvSpPr txBox="1"/>
          <p:nvPr/>
        </p:nvSpPr>
        <p:spPr>
          <a:xfrm>
            <a:off x="411860" y="2914735"/>
            <a:ext cx="3234581" cy="3323987"/>
          </a:xfrm>
          <a:prstGeom prst="rect">
            <a:avLst/>
          </a:prstGeom>
          <a:noFill/>
        </p:spPr>
        <p:txBody>
          <a:bodyPr wrap="square">
            <a:spAutoFit/>
          </a:bodyPr>
          <a:lstStyle/>
          <a:p>
            <a:r>
              <a:rPr lang="en-GB" sz="1500" b="0" i="0" dirty="0">
                <a:solidFill>
                  <a:srgbClr val="26324B"/>
                </a:solidFill>
                <a:effectLst/>
                <a:latin typeface="Inter"/>
              </a:rPr>
              <a:t>Co-programmed partnerships are based on</a:t>
            </a:r>
            <a:r>
              <a:rPr lang="en-GB" sz="1500" b="1" i="0" dirty="0">
                <a:solidFill>
                  <a:srgbClr val="26324B"/>
                </a:solidFill>
                <a:effectLst/>
                <a:latin typeface="Inter"/>
              </a:rPr>
              <a:t> </a:t>
            </a:r>
            <a:r>
              <a:rPr lang="en-GB" sz="1500" b="0" i="0" dirty="0">
                <a:solidFill>
                  <a:srgbClr val="26324B"/>
                </a:solidFill>
                <a:effectLst/>
                <a:latin typeface="Inter"/>
              </a:rPr>
              <a:t>joint programming of research and innovation activities and mobilisation of additional activities by partners in line with the objectives of the partnership. They are based on a Memorandum of Understanding, which the Commission signs with industry associations. The EU contribution is implemented through Horizon Europe work programme calls, while matching contributions from partners are implemented under their responsibility.</a:t>
            </a:r>
            <a:endParaRPr lang="en-GB" sz="1500" dirty="0"/>
          </a:p>
        </p:txBody>
      </p:sp>
    </p:spTree>
    <p:extLst>
      <p:ext uri="{BB962C8B-B14F-4D97-AF65-F5344CB8AC3E}">
        <p14:creationId xmlns:p14="http://schemas.microsoft.com/office/powerpoint/2010/main" val="259510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7ECF1-5E49-C684-92FB-563D4ED84D9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D545B8F3-0B4D-8A69-D5F8-5CB4D8072747}"/>
              </a:ext>
            </a:extLst>
          </p:cNvPr>
          <p:cNvSpPr/>
          <p:nvPr/>
        </p:nvSpPr>
        <p:spPr>
          <a:xfrm>
            <a:off x="838200" y="1169046"/>
            <a:ext cx="6976404" cy="300082"/>
          </a:xfrm>
          <a:prstGeom prst="rect">
            <a:avLst/>
          </a:prstGeom>
          <a:noFill/>
          <a:ln>
            <a:noFill/>
          </a:ln>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all" spc="-10" normalizeH="0" baseline="0" noProof="0" dirty="0">
                <a:ln>
                  <a:noFill/>
                </a:ln>
                <a:solidFill>
                  <a:srgbClr val="931680"/>
                </a:solidFill>
                <a:effectLst/>
                <a:uLnTx/>
                <a:uFillTx/>
                <a:latin typeface="Arial"/>
                <a:ea typeface="MS PGothic" panose="020B0600070205080204" pitchFamily="34" charset="-128"/>
                <a:cs typeface="+mn-cs"/>
              </a:rPr>
              <a:t>Horizon Europe Pillar II </a:t>
            </a:r>
            <a:r>
              <a:rPr kumimoji="0" lang="en-US" sz="1350" b="0" i="0" u="none" strike="noStrike" kern="1200" cap="none" spc="-10" normalizeH="0" baseline="0" noProof="0" dirty="0">
                <a:ln>
                  <a:noFill/>
                </a:ln>
                <a:solidFill>
                  <a:srgbClr val="931680"/>
                </a:solidFill>
                <a:effectLst/>
                <a:uLnTx/>
                <a:uFillTx/>
                <a:latin typeface="Arial"/>
                <a:ea typeface="MS PGothic" panose="020B0600070205080204" pitchFamily="34" charset="-128"/>
                <a:cs typeface="+mn-cs"/>
              </a:rPr>
              <a:t>- Global challenges &amp; European industrial competitiveness</a:t>
            </a:r>
          </a:p>
        </p:txBody>
      </p:sp>
      <p:grpSp>
        <p:nvGrpSpPr>
          <p:cNvPr id="63" name="Group 62">
            <a:extLst>
              <a:ext uri="{FF2B5EF4-FFF2-40B4-BE49-F238E27FC236}">
                <a16:creationId xmlns:a16="http://schemas.microsoft.com/office/drawing/2014/main" id="{261EF716-3303-C53F-D26D-3BD70B8862C4}"/>
              </a:ext>
            </a:extLst>
          </p:cNvPr>
          <p:cNvGrpSpPr/>
          <p:nvPr/>
        </p:nvGrpSpPr>
        <p:grpSpPr>
          <a:xfrm>
            <a:off x="4217240" y="1516288"/>
            <a:ext cx="1659743" cy="4368686"/>
            <a:chOff x="4310166" y="1516289"/>
            <a:chExt cx="1659743" cy="4368686"/>
          </a:xfrm>
        </p:grpSpPr>
        <p:sp>
          <p:nvSpPr>
            <p:cNvPr id="8" name="TextBox 7">
              <a:extLst>
                <a:ext uri="{FF2B5EF4-FFF2-40B4-BE49-F238E27FC236}">
                  <a16:creationId xmlns:a16="http://schemas.microsoft.com/office/drawing/2014/main" id="{F1187E30-331D-EA6C-5B52-95E60792D49D}"/>
                </a:ext>
              </a:extLst>
            </p:cNvPr>
            <p:cNvSpPr txBox="1"/>
            <p:nvPr/>
          </p:nvSpPr>
          <p:spPr>
            <a:xfrm>
              <a:off x="4310166" y="1949313"/>
              <a:ext cx="1656000" cy="252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Clean Hydrogen</a:t>
              </a:r>
            </a:p>
          </p:txBody>
        </p:sp>
        <p:sp>
          <p:nvSpPr>
            <p:cNvPr id="25" name="TextBox 24">
              <a:extLst>
                <a:ext uri="{FF2B5EF4-FFF2-40B4-BE49-F238E27FC236}">
                  <a16:creationId xmlns:a16="http://schemas.microsoft.com/office/drawing/2014/main" id="{29EB2887-0A40-E6B5-05CE-5DC8709F157F}"/>
                </a:ext>
              </a:extLst>
            </p:cNvPr>
            <p:cNvSpPr txBox="1"/>
            <p:nvPr/>
          </p:nvSpPr>
          <p:spPr>
            <a:xfrm>
              <a:off x="4310166" y="3786133"/>
              <a:ext cx="1656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Batteries</a:t>
              </a:r>
            </a:p>
          </p:txBody>
        </p:sp>
        <p:sp>
          <p:nvSpPr>
            <p:cNvPr id="26" name="TextBox 25">
              <a:extLst>
                <a:ext uri="{FF2B5EF4-FFF2-40B4-BE49-F238E27FC236}">
                  <a16:creationId xmlns:a16="http://schemas.microsoft.com/office/drawing/2014/main" id="{EC564368-3887-A982-CCCB-07041ADC15C4}"/>
                </a:ext>
              </a:extLst>
            </p:cNvPr>
            <p:cNvSpPr txBox="1"/>
            <p:nvPr/>
          </p:nvSpPr>
          <p:spPr>
            <a:xfrm>
              <a:off x="4310166" y="4980637"/>
              <a:ext cx="1656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Built4People</a:t>
              </a:r>
            </a:p>
          </p:txBody>
        </p:sp>
        <p:sp>
          <p:nvSpPr>
            <p:cNvPr id="27" name="TextBox 26">
              <a:extLst>
                <a:ext uri="{FF2B5EF4-FFF2-40B4-BE49-F238E27FC236}">
                  <a16:creationId xmlns:a16="http://schemas.microsoft.com/office/drawing/2014/main" id="{4E8658FF-D2DE-29CD-AC98-2C68BF969757}"/>
                </a:ext>
              </a:extLst>
            </p:cNvPr>
            <p:cNvSpPr txBox="1"/>
            <p:nvPr/>
          </p:nvSpPr>
          <p:spPr>
            <a:xfrm>
              <a:off x="4310166" y="4546469"/>
              <a:ext cx="1656000" cy="360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Zero-emission road transport</a:t>
              </a:r>
            </a:p>
          </p:txBody>
        </p:sp>
        <p:sp>
          <p:nvSpPr>
            <p:cNvPr id="28" name="TextBox 27">
              <a:extLst>
                <a:ext uri="{FF2B5EF4-FFF2-40B4-BE49-F238E27FC236}">
                  <a16:creationId xmlns:a16="http://schemas.microsoft.com/office/drawing/2014/main" id="{F3F778D8-4329-4E8F-9550-8E757EFCE838}"/>
                </a:ext>
              </a:extLst>
            </p:cNvPr>
            <p:cNvSpPr txBox="1"/>
            <p:nvPr/>
          </p:nvSpPr>
          <p:spPr>
            <a:xfrm>
              <a:off x="4310166" y="5306805"/>
              <a:ext cx="1656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Clean Energy Transition</a:t>
              </a:r>
            </a:p>
          </p:txBody>
        </p:sp>
        <p:sp>
          <p:nvSpPr>
            <p:cNvPr id="29" name="TextBox 28">
              <a:extLst>
                <a:ext uri="{FF2B5EF4-FFF2-40B4-BE49-F238E27FC236}">
                  <a16:creationId xmlns:a16="http://schemas.microsoft.com/office/drawing/2014/main" id="{24DBEBDA-5423-40A0-2688-553962D8D251}"/>
                </a:ext>
              </a:extLst>
            </p:cNvPr>
            <p:cNvSpPr txBox="1"/>
            <p:nvPr/>
          </p:nvSpPr>
          <p:spPr>
            <a:xfrm>
              <a:off x="4310166" y="5632975"/>
              <a:ext cx="1656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Driving Urban Transitions</a:t>
              </a:r>
            </a:p>
          </p:txBody>
        </p:sp>
        <p:sp>
          <p:nvSpPr>
            <p:cNvPr id="30" name="TextBox 29">
              <a:extLst>
                <a:ext uri="{FF2B5EF4-FFF2-40B4-BE49-F238E27FC236}">
                  <a16:creationId xmlns:a16="http://schemas.microsoft.com/office/drawing/2014/main" id="{F75E8333-B249-6FEB-BC5D-15D6C1F53B9D}"/>
                </a:ext>
              </a:extLst>
            </p:cNvPr>
            <p:cNvSpPr txBox="1"/>
            <p:nvPr/>
          </p:nvSpPr>
          <p:spPr>
            <a:xfrm>
              <a:off x="4310166" y="4112301"/>
              <a:ext cx="1656000" cy="360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Zero-emission waterborne transport </a:t>
              </a:r>
            </a:p>
          </p:txBody>
        </p:sp>
        <p:sp>
          <p:nvSpPr>
            <p:cNvPr id="49" name="TextBox 48">
              <a:extLst>
                <a:ext uri="{FF2B5EF4-FFF2-40B4-BE49-F238E27FC236}">
                  <a16:creationId xmlns:a16="http://schemas.microsoft.com/office/drawing/2014/main" id="{252FFEB9-CEC3-9C58-D409-99113B796CEB}"/>
                </a:ext>
              </a:extLst>
            </p:cNvPr>
            <p:cNvSpPr txBox="1"/>
            <p:nvPr/>
          </p:nvSpPr>
          <p:spPr>
            <a:xfrm>
              <a:off x="4310166" y="3025797"/>
              <a:ext cx="1656000" cy="252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Europe’s Rail</a:t>
              </a:r>
            </a:p>
          </p:txBody>
        </p:sp>
        <p:sp>
          <p:nvSpPr>
            <p:cNvPr id="50" name="TextBox 49">
              <a:extLst>
                <a:ext uri="{FF2B5EF4-FFF2-40B4-BE49-F238E27FC236}">
                  <a16:creationId xmlns:a16="http://schemas.microsoft.com/office/drawing/2014/main" id="{6D8966C5-8E3A-8E7C-2E42-56A54208803E}"/>
                </a:ext>
              </a:extLst>
            </p:cNvPr>
            <p:cNvSpPr txBox="1"/>
            <p:nvPr/>
          </p:nvSpPr>
          <p:spPr>
            <a:xfrm>
              <a:off x="4310166" y="2275481"/>
              <a:ext cx="1656000" cy="24198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Clean Aviation</a:t>
              </a:r>
            </a:p>
          </p:txBody>
        </p:sp>
        <p:sp>
          <p:nvSpPr>
            <p:cNvPr id="51" name="TextBox 50">
              <a:extLst>
                <a:ext uri="{FF2B5EF4-FFF2-40B4-BE49-F238E27FC236}">
                  <a16:creationId xmlns:a16="http://schemas.microsoft.com/office/drawing/2014/main" id="{65F2591F-85DA-3503-D900-A37F34D2170A}"/>
                </a:ext>
              </a:extLst>
            </p:cNvPr>
            <p:cNvSpPr txBox="1"/>
            <p:nvPr/>
          </p:nvSpPr>
          <p:spPr>
            <a:xfrm>
              <a:off x="4310166" y="2591629"/>
              <a:ext cx="1656000" cy="360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Single European Sky ATM Research 3 </a:t>
              </a:r>
            </a:p>
          </p:txBody>
        </p:sp>
        <p:sp>
          <p:nvSpPr>
            <p:cNvPr id="52" name="TextBox 51">
              <a:extLst>
                <a:ext uri="{FF2B5EF4-FFF2-40B4-BE49-F238E27FC236}">
                  <a16:creationId xmlns:a16="http://schemas.microsoft.com/office/drawing/2014/main" id="{BF1EC082-E5E8-1D8E-C264-C34CA509A423}"/>
                </a:ext>
              </a:extLst>
            </p:cNvPr>
            <p:cNvSpPr txBox="1"/>
            <p:nvPr/>
          </p:nvSpPr>
          <p:spPr>
            <a:xfrm>
              <a:off x="4310166" y="3351965"/>
              <a:ext cx="1656000" cy="360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30" normalizeH="0" baseline="0" noProof="0" dirty="0">
                  <a:ln>
                    <a:noFill/>
                  </a:ln>
                  <a:solidFill>
                    <a:srgbClr val="FFFFFF"/>
                  </a:solidFill>
                  <a:effectLst/>
                  <a:uLnTx/>
                  <a:uFillTx/>
                  <a:latin typeface="Arial"/>
                  <a:ea typeface="MS PGothic" panose="020B0600070205080204" pitchFamily="34" charset="-128"/>
                  <a:cs typeface="+mn-cs"/>
                </a:rPr>
                <a:t>Connected and Automated Mobility (CCAM)</a:t>
              </a:r>
            </a:p>
          </p:txBody>
        </p:sp>
        <p:sp>
          <p:nvSpPr>
            <p:cNvPr id="60" name="TextBox 59">
              <a:extLst>
                <a:ext uri="{FF2B5EF4-FFF2-40B4-BE49-F238E27FC236}">
                  <a16:creationId xmlns:a16="http://schemas.microsoft.com/office/drawing/2014/main" id="{312A56C0-C817-2A97-6537-98AB87DBC508}"/>
                </a:ext>
              </a:extLst>
            </p:cNvPr>
            <p:cNvSpPr txBox="1"/>
            <p:nvPr/>
          </p:nvSpPr>
          <p:spPr>
            <a:xfrm>
              <a:off x="4310166" y="1516289"/>
              <a:ext cx="1659743" cy="360000"/>
            </a:xfrm>
            <a:prstGeom prst="rect">
              <a:avLst/>
            </a:prstGeom>
            <a:solidFill>
              <a:schemeClr val="bg1">
                <a:lumMod val="95000"/>
              </a:schemeClr>
            </a:solidFill>
          </p:spPr>
          <p:txBody>
            <a:bodyPr wrap="square" lIns="72000" tIns="36000" rIns="72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4D4D4D"/>
                  </a:solidFill>
                  <a:effectLst/>
                  <a:uLnTx/>
                  <a:uFillTx/>
                  <a:latin typeface="Arial"/>
                  <a:ea typeface="MS PGothic" panose="020B0600070205080204" pitchFamily="34" charset="-128"/>
                  <a:cs typeface="+mn-cs"/>
                </a:rPr>
                <a:t>Cluster 5: </a:t>
              </a:r>
              <a:r>
                <a:rPr kumimoji="0" lang="en-US" sz="900" b="1"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Climate, Energy &amp; Mobility</a:t>
              </a:r>
            </a:p>
          </p:txBody>
        </p:sp>
      </p:grpSp>
      <p:grpSp>
        <p:nvGrpSpPr>
          <p:cNvPr id="15" name="Group 14">
            <a:extLst>
              <a:ext uri="{FF2B5EF4-FFF2-40B4-BE49-F238E27FC236}">
                <a16:creationId xmlns:a16="http://schemas.microsoft.com/office/drawing/2014/main" id="{D68611A8-C0E6-BB96-B483-942C5F0D1CAD}"/>
              </a:ext>
            </a:extLst>
          </p:cNvPr>
          <p:cNvGrpSpPr/>
          <p:nvPr/>
        </p:nvGrpSpPr>
        <p:grpSpPr>
          <a:xfrm>
            <a:off x="2545720" y="1516288"/>
            <a:ext cx="1584000" cy="4144718"/>
            <a:chOff x="2587740" y="1516289"/>
            <a:chExt cx="1584000" cy="4144718"/>
          </a:xfrm>
        </p:grpSpPr>
        <p:sp>
          <p:nvSpPr>
            <p:cNvPr id="11" name="TextBox 10">
              <a:extLst>
                <a:ext uri="{FF2B5EF4-FFF2-40B4-BE49-F238E27FC236}">
                  <a16:creationId xmlns:a16="http://schemas.microsoft.com/office/drawing/2014/main" id="{74869106-966A-DE7B-4C2E-FEDEAC61ACB4}"/>
                </a:ext>
              </a:extLst>
            </p:cNvPr>
            <p:cNvSpPr txBox="1"/>
            <p:nvPr/>
          </p:nvSpPr>
          <p:spPr>
            <a:xfrm>
              <a:off x="2587740" y="3570649"/>
              <a:ext cx="1584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AI-Data-Robotics</a:t>
              </a:r>
            </a:p>
          </p:txBody>
        </p:sp>
        <p:sp>
          <p:nvSpPr>
            <p:cNvPr id="12" name="TextBox 11">
              <a:extLst>
                <a:ext uri="{FF2B5EF4-FFF2-40B4-BE49-F238E27FC236}">
                  <a16:creationId xmlns:a16="http://schemas.microsoft.com/office/drawing/2014/main" id="{84CBCBE3-39C7-D9F2-52D5-BAAE9F809D1E}"/>
                </a:ext>
              </a:extLst>
            </p:cNvPr>
            <p:cNvSpPr txBox="1"/>
            <p:nvPr/>
          </p:nvSpPr>
          <p:spPr>
            <a:xfrm>
              <a:off x="2587740" y="3895121"/>
              <a:ext cx="1584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Photonics</a:t>
              </a:r>
            </a:p>
          </p:txBody>
        </p:sp>
        <p:sp>
          <p:nvSpPr>
            <p:cNvPr id="13" name="TextBox 12">
              <a:extLst>
                <a:ext uri="{FF2B5EF4-FFF2-40B4-BE49-F238E27FC236}">
                  <a16:creationId xmlns:a16="http://schemas.microsoft.com/office/drawing/2014/main" id="{0BA17C6E-21A3-2F8F-71B4-DAC98702D582}"/>
                </a:ext>
              </a:extLst>
            </p:cNvPr>
            <p:cNvSpPr txBox="1"/>
            <p:nvPr/>
          </p:nvSpPr>
          <p:spPr>
            <a:xfrm>
              <a:off x="2587740" y="5301007"/>
              <a:ext cx="1584000" cy="360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Global competitive space systems</a:t>
              </a:r>
              <a:r>
                <a:rPr kumimoji="0" lang="en-US" sz="1000" b="0" i="0" u="none" strike="noStrike" kern="1200" cap="none" spc="0" normalizeH="0" baseline="0" noProof="0" dirty="0">
                  <a:ln>
                    <a:noFill/>
                  </a:ln>
                  <a:solidFill>
                    <a:srgbClr val="FFFFFF"/>
                  </a:solidFill>
                  <a:effectLst/>
                  <a:uLnTx/>
                  <a:uFillTx/>
                  <a:latin typeface="Georgia" panose="02040502050405020303" pitchFamily="18" charset="0"/>
                  <a:ea typeface="MS PGothic" panose="020B0600070205080204" pitchFamily="34" charset="-128"/>
                  <a:cs typeface="+mn-cs"/>
                </a:rPr>
                <a:t>**</a:t>
              </a:r>
              <a:endPar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endParaRPr>
            </a:p>
          </p:txBody>
        </p:sp>
        <p:sp>
          <p:nvSpPr>
            <p:cNvPr id="16" name="TextBox 15">
              <a:extLst>
                <a:ext uri="{FF2B5EF4-FFF2-40B4-BE49-F238E27FC236}">
                  <a16:creationId xmlns:a16="http://schemas.microsoft.com/office/drawing/2014/main" id="{E9628C51-67BA-63E6-B25D-97A6B41DC82B}"/>
                </a:ext>
              </a:extLst>
            </p:cNvPr>
            <p:cNvSpPr txBox="1"/>
            <p:nvPr/>
          </p:nvSpPr>
          <p:spPr>
            <a:xfrm>
              <a:off x="2587740" y="4219593"/>
              <a:ext cx="1584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Made in Europe</a:t>
              </a:r>
            </a:p>
          </p:txBody>
        </p:sp>
        <p:sp>
          <p:nvSpPr>
            <p:cNvPr id="34" name="TextBox 33">
              <a:extLst>
                <a:ext uri="{FF2B5EF4-FFF2-40B4-BE49-F238E27FC236}">
                  <a16:creationId xmlns:a16="http://schemas.microsoft.com/office/drawing/2014/main" id="{AD0E0A17-F582-C9E3-B43F-217FA8CFFF1A}"/>
                </a:ext>
              </a:extLst>
            </p:cNvPr>
            <p:cNvSpPr txBox="1"/>
            <p:nvPr/>
          </p:nvSpPr>
          <p:spPr>
            <a:xfrm>
              <a:off x="2587740" y="4544065"/>
              <a:ext cx="1584000" cy="360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Clean steel – low-carbon steelmaking</a:t>
              </a:r>
            </a:p>
          </p:txBody>
        </p:sp>
        <p:sp>
          <p:nvSpPr>
            <p:cNvPr id="35" name="TextBox 34">
              <a:extLst>
                <a:ext uri="{FF2B5EF4-FFF2-40B4-BE49-F238E27FC236}">
                  <a16:creationId xmlns:a16="http://schemas.microsoft.com/office/drawing/2014/main" id="{D5F2607A-881F-44BD-4B36-3FD8E7B8BB45}"/>
                </a:ext>
              </a:extLst>
            </p:cNvPr>
            <p:cNvSpPr txBox="1"/>
            <p:nvPr/>
          </p:nvSpPr>
          <p:spPr>
            <a:xfrm>
              <a:off x="2587740" y="4976537"/>
              <a:ext cx="1584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Processes4Planet</a:t>
              </a:r>
            </a:p>
          </p:txBody>
        </p:sp>
        <p:sp>
          <p:nvSpPr>
            <p:cNvPr id="48" name="TextBox 47">
              <a:extLst>
                <a:ext uri="{FF2B5EF4-FFF2-40B4-BE49-F238E27FC236}">
                  <a16:creationId xmlns:a16="http://schemas.microsoft.com/office/drawing/2014/main" id="{B3921B6F-5B22-5958-F84F-932748F23A9B}"/>
                </a:ext>
              </a:extLst>
            </p:cNvPr>
            <p:cNvSpPr txBox="1">
              <a:spLocks/>
            </p:cNvSpPr>
            <p:nvPr/>
          </p:nvSpPr>
          <p:spPr>
            <a:xfrm>
              <a:off x="2587740" y="3138177"/>
              <a:ext cx="1584000" cy="360000"/>
            </a:xfrm>
            <a:prstGeom prst="rect">
              <a:avLst/>
            </a:prstGeom>
            <a:solidFill>
              <a:schemeClr val="accent1"/>
            </a:solidFill>
            <a:ln>
              <a:noFill/>
            </a:ln>
          </p:spPr>
          <p:txBody>
            <a:bodyPr wrap="square" lIns="72000" tIns="36000" rIns="72000" bIns="36000" rtlCol="0" anchor="ctr" anchorCtr="0">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3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European Metrology </a:t>
              </a:r>
              <a:br>
                <a:rPr kumimoji="0" lang="en-US" sz="1000" b="0" i="0" u="none" strike="noStrike" kern="1200" cap="none" spc="-3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br>
              <a:r>
                <a:rPr kumimoji="0" lang="en-US" sz="1000" b="0" i="0" u="none" strike="noStrike" kern="1200" cap="none" spc="-3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(Art. 185)</a:t>
              </a:r>
            </a:p>
          </p:txBody>
        </p:sp>
        <p:sp>
          <p:nvSpPr>
            <p:cNvPr id="53" name="TextBox 52">
              <a:extLst>
                <a:ext uri="{FF2B5EF4-FFF2-40B4-BE49-F238E27FC236}">
                  <a16:creationId xmlns:a16="http://schemas.microsoft.com/office/drawing/2014/main" id="{6BC753FF-1E02-C6E8-0FA8-D2C1467F13FA}"/>
                </a:ext>
              </a:extLst>
            </p:cNvPr>
            <p:cNvSpPr txBox="1"/>
            <p:nvPr/>
          </p:nvSpPr>
          <p:spPr>
            <a:xfrm>
              <a:off x="2587740" y="1948761"/>
              <a:ext cx="1584000" cy="252000"/>
            </a:xfrm>
            <a:prstGeom prst="rect">
              <a:avLst/>
            </a:prstGeom>
            <a:solidFill>
              <a:schemeClr val="accent1"/>
            </a:solidFill>
            <a:ln>
              <a:noFill/>
            </a:ln>
          </p:spPr>
          <p:txBody>
            <a:bodyPr wrap="squar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Key Digital Technologies</a:t>
              </a:r>
            </a:p>
          </p:txBody>
        </p:sp>
        <p:sp>
          <p:nvSpPr>
            <p:cNvPr id="54" name="TextBox 53">
              <a:extLst>
                <a:ext uri="{FF2B5EF4-FFF2-40B4-BE49-F238E27FC236}">
                  <a16:creationId xmlns:a16="http://schemas.microsoft.com/office/drawing/2014/main" id="{ED086082-215C-9C04-0539-4077C885CB90}"/>
                </a:ext>
              </a:extLst>
            </p:cNvPr>
            <p:cNvSpPr txBox="1"/>
            <p:nvPr/>
          </p:nvSpPr>
          <p:spPr>
            <a:xfrm>
              <a:off x="2587740" y="2273233"/>
              <a:ext cx="1584000" cy="360000"/>
            </a:xfrm>
            <a:prstGeom prst="rect">
              <a:avLst/>
            </a:prstGeom>
            <a:solidFill>
              <a:schemeClr val="accent1"/>
            </a:solidFill>
            <a:ln>
              <a:noFill/>
            </a:ln>
          </p:spPr>
          <p:txBody>
            <a:bodyPr wrap="square" lIns="72000" tIns="36000" rIns="72000" bIns="36000" rtlCol="0" anchor="ctr" anchorCtr="0">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Smart Networks &amp; Services</a:t>
              </a:r>
            </a:p>
          </p:txBody>
        </p:sp>
        <p:sp>
          <p:nvSpPr>
            <p:cNvPr id="55" name="TextBox 54">
              <a:extLst>
                <a:ext uri="{FF2B5EF4-FFF2-40B4-BE49-F238E27FC236}">
                  <a16:creationId xmlns:a16="http://schemas.microsoft.com/office/drawing/2014/main" id="{6A3A6111-21C8-6D78-3BC9-BA3AED427DAF}"/>
                </a:ext>
              </a:extLst>
            </p:cNvPr>
            <p:cNvSpPr txBox="1"/>
            <p:nvPr/>
          </p:nvSpPr>
          <p:spPr>
            <a:xfrm>
              <a:off x="2587740" y="2705705"/>
              <a:ext cx="1584000" cy="360000"/>
            </a:xfrm>
            <a:prstGeom prst="rect">
              <a:avLst/>
            </a:prstGeom>
            <a:solidFill>
              <a:schemeClr val="accent1"/>
            </a:solidFill>
            <a:ln>
              <a:noFill/>
            </a:ln>
          </p:spPr>
          <p:txBody>
            <a:bodyPr wrap="square" lIns="72000" tIns="36000" rIns="72000" bIns="36000" rtlCol="0" anchor="ctr" anchorCtr="0">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High Performance Computing</a:t>
              </a:r>
            </a:p>
          </p:txBody>
        </p:sp>
        <p:sp>
          <p:nvSpPr>
            <p:cNvPr id="61" name="TextBox 60">
              <a:extLst>
                <a:ext uri="{FF2B5EF4-FFF2-40B4-BE49-F238E27FC236}">
                  <a16:creationId xmlns:a16="http://schemas.microsoft.com/office/drawing/2014/main" id="{60D55674-9B24-F1A1-AFA2-F6D314B59418}"/>
                </a:ext>
              </a:extLst>
            </p:cNvPr>
            <p:cNvSpPr txBox="1"/>
            <p:nvPr/>
          </p:nvSpPr>
          <p:spPr>
            <a:xfrm>
              <a:off x="2587740" y="1516289"/>
              <a:ext cx="1580613" cy="360000"/>
            </a:xfrm>
            <a:prstGeom prst="rect">
              <a:avLst/>
            </a:prstGeom>
            <a:solidFill>
              <a:schemeClr val="bg1">
                <a:lumMod val="95000"/>
              </a:schemeClr>
            </a:solidFill>
          </p:spPr>
          <p:txBody>
            <a:bodyPr wrap="square" lIns="72000" tIns="36000" rIns="72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4D4D4D"/>
                  </a:solidFill>
                  <a:effectLst/>
                  <a:uLnTx/>
                  <a:uFillTx/>
                  <a:latin typeface="Arial"/>
                  <a:ea typeface="MS PGothic" panose="020B0600070205080204" pitchFamily="34" charset="-128"/>
                  <a:cs typeface="+mn-cs"/>
                </a:rPr>
                <a:t>Cluster 4:</a:t>
              </a:r>
              <a:r>
                <a:rPr kumimoji="0" lang="en-US" sz="900" b="1"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Digital, Industry &amp; Space</a:t>
              </a:r>
            </a:p>
          </p:txBody>
        </p:sp>
      </p:grpSp>
      <p:grpSp>
        <p:nvGrpSpPr>
          <p:cNvPr id="31" name="Group 30">
            <a:extLst>
              <a:ext uri="{FF2B5EF4-FFF2-40B4-BE49-F238E27FC236}">
                <a16:creationId xmlns:a16="http://schemas.microsoft.com/office/drawing/2014/main" id="{F616F867-88A9-6B26-7E29-3D357A10EEB2}"/>
              </a:ext>
            </a:extLst>
          </p:cNvPr>
          <p:cNvGrpSpPr/>
          <p:nvPr/>
        </p:nvGrpSpPr>
        <p:grpSpPr>
          <a:xfrm>
            <a:off x="5964504" y="1516288"/>
            <a:ext cx="1659194" cy="3558049"/>
            <a:chOff x="6101398" y="1516289"/>
            <a:chExt cx="1659194" cy="3558049"/>
          </a:xfrm>
        </p:grpSpPr>
        <p:sp>
          <p:nvSpPr>
            <p:cNvPr id="7" name="TextBox 6">
              <a:extLst>
                <a:ext uri="{FF2B5EF4-FFF2-40B4-BE49-F238E27FC236}">
                  <a16:creationId xmlns:a16="http://schemas.microsoft.com/office/drawing/2014/main" id="{1FD6B83E-ADAF-652C-FAB3-0D1D039E42E5}"/>
                </a:ext>
              </a:extLst>
            </p:cNvPr>
            <p:cNvSpPr txBox="1"/>
            <p:nvPr/>
          </p:nvSpPr>
          <p:spPr>
            <a:xfrm>
              <a:off x="6104592" y="1962472"/>
              <a:ext cx="1656000" cy="252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Circular Bio-based Europe</a:t>
              </a:r>
            </a:p>
          </p:txBody>
        </p:sp>
        <p:sp>
          <p:nvSpPr>
            <p:cNvPr id="36" name="TextBox 35">
              <a:extLst>
                <a:ext uri="{FF2B5EF4-FFF2-40B4-BE49-F238E27FC236}">
                  <a16:creationId xmlns:a16="http://schemas.microsoft.com/office/drawing/2014/main" id="{871B2357-50A8-E56F-543F-83706F5D2AA0}"/>
                </a:ext>
              </a:extLst>
            </p:cNvPr>
            <p:cNvSpPr txBox="1"/>
            <p:nvPr/>
          </p:nvSpPr>
          <p:spPr>
            <a:xfrm>
              <a:off x="6101398" y="3958988"/>
              <a:ext cx="1656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Accelerating Farming Systems Transitions*</a:t>
              </a:r>
            </a:p>
          </p:txBody>
        </p:sp>
        <p:sp>
          <p:nvSpPr>
            <p:cNvPr id="37" name="TextBox 36">
              <a:extLst>
                <a:ext uri="{FF2B5EF4-FFF2-40B4-BE49-F238E27FC236}">
                  <a16:creationId xmlns:a16="http://schemas.microsoft.com/office/drawing/2014/main" id="{E0389284-CC6E-7A43-B09B-50BF61CF1A0B}"/>
                </a:ext>
              </a:extLst>
            </p:cNvPr>
            <p:cNvSpPr txBox="1"/>
            <p:nvPr/>
          </p:nvSpPr>
          <p:spPr>
            <a:xfrm>
              <a:off x="6101398" y="4390664"/>
              <a:ext cx="1656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Agriculture of Data*</a:t>
              </a:r>
            </a:p>
          </p:txBody>
        </p:sp>
        <p:sp>
          <p:nvSpPr>
            <p:cNvPr id="38" name="TextBox 37">
              <a:extLst>
                <a:ext uri="{FF2B5EF4-FFF2-40B4-BE49-F238E27FC236}">
                  <a16:creationId xmlns:a16="http://schemas.microsoft.com/office/drawing/2014/main" id="{70C0180E-EDFD-7AF9-53BC-DD66C61C16AB}"/>
                </a:ext>
              </a:extLst>
            </p:cNvPr>
            <p:cNvSpPr txBox="1"/>
            <p:nvPr/>
          </p:nvSpPr>
          <p:spPr>
            <a:xfrm>
              <a:off x="6101398" y="2286148"/>
              <a:ext cx="1656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Rescuing Biodiversity to Safeguard Life on Earth</a:t>
              </a:r>
            </a:p>
          </p:txBody>
        </p:sp>
        <p:sp>
          <p:nvSpPr>
            <p:cNvPr id="39" name="TextBox 38">
              <a:extLst>
                <a:ext uri="{FF2B5EF4-FFF2-40B4-BE49-F238E27FC236}">
                  <a16:creationId xmlns:a16="http://schemas.microsoft.com/office/drawing/2014/main" id="{16279586-8BF3-DD1E-991F-6BBD38947236}"/>
                </a:ext>
              </a:extLst>
            </p:cNvPr>
            <p:cNvSpPr txBox="1"/>
            <p:nvPr/>
          </p:nvSpPr>
          <p:spPr>
            <a:xfrm>
              <a:off x="6101398" y="2717824"/>
              <a:ext cx="1656000" cy="522136"/>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Climate Neutral, Sustainable &amp; Productive Blue Economy</a:t>
              </a:r>
            </a:p>
          </p:txBody>
        </p:sp>
        <p:sp>
          <p:nvSpPr>
            <p:cNvPr id="40" name="TextBox 39">
              <a:extLst>
                <a:ext uri="{FF2B5EF4-FFF2-40B4-BE49-F238E27FC236}">
                  <a16:creationId xmlns:a16="http://schemas.microsoft.com/office/drawing/2014/main" id="{E042360B-D4F2-5AF4-CA25-F311C833A043}"/>
                </a:ext>
              </a:extLst>
            </p:cNvPr>
            <p:cNvSpPr txBox="1"/>
            <p:nvPr/>
          </p:nvSpPr>
          <p:spPr>
            <a:xfrm>
              <a:off x="6101398" y="4714338"/>
              <a:ext cx="1656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Safe &amp; Sustainable Food System*</a:t>
              </a:r>
            </a:p>
          </p:txBody>
        </p:sp>
        <p:sp>
          <p:nvSpPr>
            <p:cNvPr id="41" name="TextBox 40">
              <a:extLst>
                <a:ext uri="{FF2B5EF4-FFF2-40B4-BE49-F238E27FC236}">
                  <a16:creationId xmlns:a16="http://schemas.microsoft.com/office/drawing/2014/main" id="{BF598E05-D2E9-C5E3-FF36-F05CFC6B0CB6}"/>
                </a:ext>
              </a:extLst>
            </p:cNvPr>
            <p:cNvSpPr txBox="1"/>
            <p:nvPr/>
          </p:nvSpPr>
          <p:spPr>
            <a:xfrm>
              <a:off x="6101398" y="3635312"/>
              <a:ext cx="1656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Animal Health &amp; Welfare*</a:t>
              </a:r>
            </a:p>
          </p:txBody>
        </p:sp>
        <p:sp>
          <p:nvSpPr>
            <p:cNvPr id="42" name="TextBox 41">
              <a:extLst>
                <a:ext uri="{FF2B5EF4-FFF2-40B4-BE49-F238E27FC236}">
                  <a16:creationId xmlns:a16="http://schemas.microsoft.com/office/drawing/2014/main" id="{A42EE0F8-13C1-AAA7-69B5-B806B2A938C7}"/>
                </a:ext>
              </a:extLst>
            </p:cNvPr>
            <p:cNvSpPr txBox="1"/>
            <p:nvPr/>
          </p:nvSpPr>
          <p:spPr>
            <a:xfrm>
              <a:off x="6101398" y="3311636"/>
              <a:ext cx="1656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Water4All</a:t>
              </a:r>
            </a:p>
          </p:txBody>
        </p:sp>
        <p:sp>
          <p:nvSpPr>
            <p:cNvPr id="62" name="TextBox 61">
              <a:extLst>
                <a:ext uri="{FF2B5EF4-FFF2-40B4-BE49-F238E27FC236}">
                  <a16:creationId xmlns:a16="http://schemas.microsoft.com/office/drawing/2014/main" id="{91C6B116-D0FD-EFD2-A054-EC51F86846F5}"/>
                </a:ext>
              </a:extLst>
            </p:cNvPr>
            <p:cNvSpPr txBox="1"/>
            <p:nvPr/>
          </p:nvSpPr>
          <p:spPr>
            <a:xfrm>
              <a:off x="6101398" y="1516289"/>
              <a:ext cx="1645320" cy="349702"/>
            </a:xfrm>
            <a:prstGeom prst="rect">
              <a:avLst/>
            </a:prstGeom>
            <a:solidFill>
              <a:schemeClr val="bg1">
                <a:lumMod val="95000"/>
              </a:schemeClr>
            </a:solidFill>
          </p:spPr>
          <p:txBody>
            <a:bodyPr wrap="square" lIns="72000" tIns="36000" rIns="72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4D4D4D"/>
                  </a:solidFill>
                  <a:effectLst/>
                  <a:uLnTx/>
                  <a:uFillTx/>
                  <a:latin typeface="Arial"/>
                  <a:ea typeface="MS PGothic" panose="020B0600070205080204" pitchFamily="34" charset="-128"/>
                  <a:cs typeface="+mn-cs"/>
                </a:rPr>
                <a:t>Cluster 6: </a:t>
              </a:r>
              <a:r>
                <a:rPr kumimoji="0" lang="en-US" sz="900" b="1"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Food, </a:t>
              </a:r>
              <a:r>
                <a:rPr kumimoji="0" lang="en-US" sz="900" b="1" i="0" u="none" strike="noStrike" kern="1200" cap="none" spc="-30" normalizeH="0" baseline="0" noProof="0" dirty="0">
                  <a:ln>
                    <a:noFill/>
                  </a:ln>
                  <a:solidFill>
                    <a:srgbClr val="4D4D4D"/>
                  </a:solidFill>
                  <a:effectLst/>
                  <a:uLnTx/>
                  <a:uFillTx/>
                  <a:latin typeface="Arial"/>
                  <a:ea typeface="MS PGothic" panose="020B0600070205080204" pitchFamily="34" charset="-128"/>
                  <a:cs typeface="+mn-cs"/>
                </a:rPr>
                <a:t>Bioeconomy, Agriculture, …</a:t>
              </a:r>
            </a:p>
          </p:txBody>
        </p:sp>
      </p:grpSp>
      <p:grpSp>
        <p:nvGrpSpPr>
          <p:cNvPr id="14" name="Group 13">
            <a:extLst>
              <a:ext uri="{FF2B5EF4-FFF2-40B4-BE49-F238E27FC236}">
                <a16:creationId xmlns:a16="http://schemas.microsoft.com/office/drawing/2014/main" id="{E25143CC-3050-1B2C-2E21-A44C607F6781}"/>
              </a:ext>
            </a:extLst>
          </p:cNvPr>
          <p:cNvGrpSpPr/>
          <p:nvPr/>
        </p:nvGrpSpPr>
        <p:grpSpPr>
          <a:xfrm>
            <a:off x="838200" y="1516288"/>
            <a:ext cx="1620000" cy="3607841"/>
            <a:chOff x="838200" y="1516288"/>
            <a:chExt cx="1620000" cy="3607841"/>
          </a:xfrm>
        </p:grpSpPr>
        <p:sp>
          <p:nvSpPr>
            <p:cNvPr id="59" name="TextBox 58">
              <a:extLst>
                <a:ext uri="{FF2B5EF4-FFF2-40B4-BE49-F238E27FC236}">
                  <a16:creationId xmlns:a16="http://schemas.microsoft.com/office/drawing/2014/main" id="{9719A246-83D6-0684-AB10-0678C4727FEA}"/>
                </a:ext>
              </a:extLst>
            </p:cNvPr>
            <p:cNvSpPr txBox="1"/>
            <p:nvPr/>
          </p:nvSpPr>
          <p:spPr>
            <a:xfrm>
              <a:off x="838200" y="1516288"/>
              <a:ext cx="1614501" cy="360000"/>
            </a:xfrm>
            <a:prstGeom prst="rect">
              <a:avLst/>
            </a:prstGeom>
            <a:solidFill>
              <a:schemeClr val="bg1">
                <a:lumMod val="95000"/>
              </a:schemeClr>
            </a:solidFill>
          </p:spPr>
          <p:txBody>
            <a:bodyPr wrap="square" lIns="72000" tIns="36000" rIns="72000" bIns="36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4D4D4D"/>
                  </a:solidFill>
                  <a:effectLst/>
                  <a:uLnTx/>
                  <a:uFillTx/>
                  <a:latin typeface="Arial"/>
                  <a:ea typeface="MS PGothic" panose="020B0600070205080204" pitchFamily="34" charset="-128"/>
                  <a:cs typeface="+mn-cs"/>
                </a:rPr>
                <a:t>Cluster 1</a:t>
              </a:r>
              <a:r>
                <a:rPr kumimoji="0" lang="en-US" sz="900" b="1"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Health</a:t>
              </a:r>
            </a:p>
          </p:txBody>
        </p:sp>
        <p:sp>
          <p:nvSpPr>
            <p:cNvPr id="18" name="TextBox 17">
              <a:extLst>
                <a:ext uri="{FF2B5EF4-FFF2-40B4-BE49-F238E27FC236}">
                  <a16:creationId xmlns:a16="http://schemas.microsoft.com/office/drawing/2014/main" id="{629ECC85-88D5-5F60-E115-5014081B9856}"/>
                </a:ext>
              </a:extLst>
            </p:cNvPr>
            <p:cNvSpPr txBox="1"/>
            <p:nvPr/>
          </p:nvSpPr>
          <p:spPr>
            <a:xfrm>
              <a:off x="838200" y="4107693"/>
              <a:ext cx="1620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One-Health Anti Microbial Resistance*</a:t>
              </a:r>
            </a:p>
          </p:txBody>
        </p:sp>
        <p:sp>
          <p:nvSpPr>
            <p:cNvPr id="20" name="TextBox 19">
              <a:extLst>
                <a:ext uri="{FF2B5EF4-FFF2-40B4-BE49-F238E27FC236}">
                  <a16:creationId xmlns:a16="http://schemas.microsoft.com/office/drawing/2014/main" id="{09D4141E-4A75-C78F-B763-B085FF0ACB8A}"/>
                </a:ext>
              </a:extLst>
            </p:cNvPr>
            <p:cNvSpPr txBox="1"/>
            <p:nvPr/>
          </p:nvSpPr>
          <p:spPr>
            <a:xfrm>
              <a:off x="838200" y="3027948"/>
              <a:ext cx="1620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Chemicals risk assessment</a:t>
              </a:r>
            </a:p>
          </p:txBody>
        </p:sp>
        <p:sp>
          <p:nvSpPr>
            <p:cNvPr id="21" name="TextBox 20">
              <a:extLst>
                <a:ext uri="{FF2B5EF4-FFF2-40B4-BE49-F238E27FC236}">
                  <a16:creationId xmlns:a16="http://schemas.microsoft.com/office/drawing/2014/main" id="{5B133670-BD7A-721D-F8FA-9C8F240DDE62}"/>
                </a:ext>
              </a:extLst>
            </p:cNvPr>
            <p:cNvSpPr txBox="1"/>
            <p:nvPr/>
          </p:nvSpPr>
          <p:spPr>
            <a:xfrm>
              <a:off x="838200" y="3459863"/>
              <a:ext cx="1620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ERA for Health</a:t>
              </a:r>
            </a:p>
          </p:txBody>
        </p:sp>
        <p:sp>
          <p:nvSpPr>
            <p:cNvPr id="22" name="TextBox 21">
              <a:extLst>
                <a:ext uri="{FF2B5EF4-FFF2-40B4-BE49-F238E27FC236}">
                  <a16:creationId xmlns:a16="http://schemas.microsoft.com/office/drawing/2014/main" id="{F6FCCEEE-050B-12BD-EAD9-FBE9D52A7FAD}"/>
                </a:ext>
              </a:extLst>
            </p:cNvPr>
            <p:cNvSpPr txBox="1"/>
            <p:nvPr/>
          </p:nvSpPr>
          <p:spPr>
            <a:xfrm>
              <a:off x="838200" y="2596033"/>
              <a:ext cx="1620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lgn="ctr">
                <a:defRPr sz="12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Transformation of health systems</a:t>
              </a:r>
            </a:p>
          </p:txBody>
        </p:sp>
        <p:sp>
          <p:nvSpPr>
            <p:cNvPr id="23" name="TextBox 22">
              <a:extLst>
                <a:ext uri="{FF2B5EF4-FFF2-40B4-BE49-F238E27FC236}">
                  <a16:creationId xmlns:a16="http://schemas.microsoft.com/office/drawing/2014/main" id="{07265491-94C6-226D-6D04-C07A2C73E6E7}"/>
                </a:ext>
              </a:extLst>
            </p:cNvPr>
            <p:cNvSpPr txBox="1"/>
            <p:nvPr/>
          </p:nvSpPr>
          <p:spPr>
            <a:xfrm>
              <a:off x="838200" y="4539608"/>
              <a:ext cx="1620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Personalised Medicine*</a:t>
              </a:r>
            </a:p>
          </p:txBody>
        </p:sp>
        <p:sp>
          <p:nvSpPr>
            <p:cNvPr id="24" name="TextBox 23">
              <a:extLst>
                <a:ext uri="{FF2B5EF4-FFF2-40B4-BE49-F238E27FC236}">
                  <a16:creationId xmlns:a16="http://schemas.microsoft.com/office/drawing/2014/main" id="{5C693FBA-3C42-1085-8C2E-60FB24BF7A1D}"/>
                </a:ext>
              </a:extLst>
            </p:cNvPr>
            <p:cNvSpPr txBox="1"/>
            <p:nvPr/>
          </p:nvSpPr>
          <p:spPr>
            <a:xfrm>
              <a:off x="838200" y="3783778"/>
              <a:ext cx="1620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Rare diseases*</a:t>
              </a:r>
            </a:p>
          </p:txBody>
        </p:sp>
        <p:sp>
          <p:nvSpPr>
            <p:cNvPr id="56" name="TextBox 55">
              <a:extLst>
                <a:ext uri="{FF2B5EF4-FFF2-40B4-BE49-F238E27FC236}">
                  <a16:creationId xmlns:a16="http://schemas.microsoft.com/office/drawing/2014/main" id="{7FAC996C-B56B-B6C4-FCF0-14722BFC5F2E}"/>
                </a:ext>
              </a:extLst>
            </p:cNvPr>
            <p:cNvSpPr txBox="1"/>
            <p:nvPr/>
          </p:nvSpPr>
          <p:spPr>
            <a:xfrm>
              <a:off x="838200" y="1948203"/>
              <a:ext cx="1620000" cy="252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Innovative Health Initiative</a:t>
              </a:r>
            </a:p>
          </p:txBody>
        </p:sp>
        <p:sp>
          <p:nvSpPr>
            <p:cNvPr id="57" name="TextBox 56">
              <a:extLst>
                <a:ext uri="{FF2B5EF4-FFF2-40B4-BE49-F238E27FC236}">
                  <a16:creationId xmlns:a16="http://schemas.microsoft.com/office/drawing/2014/main" id="{033742D0-F46B-5547-78BC-C2E7BB2C83D8}"/>
                </a:ext>
              </a:extLst>
            </p:cNvPr>
            <p:cNvSpPr txBox="1"/>
            <p:nvPr/>
          </p:nvSpPr>
          <p:spPr>
            <a:xfrm>
              <a:off x="838200" y="2272118"/>
              <a:ext cx="1620000" cy="252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Global Health Partnership </a:t>
              </a:r>
            </a:p>
          </p:txBody>
        </p:sp>
        <p:sp>
          <p:nvSpPr>
            <p:cNvPr id="68" name="TextBox 67">
              <a:extLst>
                <a:ext uri="{FF2B5EF4-FFF2-40B4-BE49-F238E27FC236}">
                  <a16:creationId xmlns:a16="http://schemas.microsoft.com/office/drawing/2014/main" id="{BD1EC30E-058B-B8A8-875C-C615EED6D8F5}"/>
                </a:ext>
              </a:extLst>
            </p:cNvPr>
            <p:cNvSpPr txBox="1"/>
            <p:nvPr/>
          </p:nvSpPr>
          <p:spPr>
            <a:xfrm>
              <a:off x="838200" y="4863525"/>
              <a:ext cx="1620000" cy="260604"/>
            </a:xfrm>
            <a:prstGeom prst="rect">
              <a:avLst/>
            </a:prstGeom>
            <a:solidFill>
              <a:schemeClr val="accent5"/>
            </a:solidFill>
            <a:ln>
              <a:noFill/>
            </a:ln>
          </p:spPr>
          <p:txBody>
            <a:bodyPr wrap="square" lIns="72000" tIns="36000" rIns="72000" bIns="36000" rtlCol="0" anchor="ctr" anchorCtr="0">
              <a:noAutofit/>
            </a:bodyPr>
            <a:lstStyle>
              <a:defPPr>
                <a:defRPr lang="it-IT"/>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srgbClr val="4D4D4D"/>
                  </a:solidFill>
                  <a:effectLst/>
                  <a:uLnTx/>
                  <a:uFillTx/>
                  <a:latin typeface="Arial"/>
                  <a:ea typeface="MS PGothic" panose="020B060007020508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Pandemic Preparedness*</a:t>
              </a:r>
            </a:p>
          </p:txBody>
        </p:sp>
      </p:grpSp>
      <p:sp>
        <p:nvSpPr>
          <p:cNvPr id="70" name="Title 1">
            <a:extLst>
              <a:ext uri="{FF2B5EF4-FFF2-40B4-BE49-F238E27FC236}">
                <a16:creationId xmlns:a16="http://schemas.microsoft.com/office/drawing/2014/main" id="{A95E7C01-A7FA-C391-ECC6-1AF4FAD5114A}"/>
              </a:ext>
            </a:extLst>
          </p:cNvPr>
          <p:cNvSpPr txBox="1">
            <a:spLocks/>
          </p:cNvSpPr>
          <p:nvPr/>
        </p:nvSpPr>
        <p:spPr>
          <a:xfrm>
            <a:off x="1569577" y="16261"/>
            <a:ext cx="10787743" cy="594953"/>
          </a:xfrm>
          <a:prstGeom prst="rect">
            <a:avLst/>
          </a:prstGeom>
        </p:spPr>
        <p:txBody>
          <a:bodyPr anchor="t"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3400" b="1"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HE European Partnerships (2021-2024)</a:t>
            </a:r>
            <a:endParaRPr kumimoji="0" lang="en-GB" sz="3400" b="1"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FA3556CF-49E5-5B87-D715-8A8900552087}"/>
              </a:ext>
            </a:extLst>
          </p:cNvPr>
          <p:cNvGrpSpPr/>
          <p:nvPr/>
        </p:nvGrpSpPr>
        <p:grpSpPr>
          <a:xfrm>
            <a:off x="838199" y="5845316"/>
            <a:ext cx="2597533" cy="721982"/>
            <a:chOff x="838199" y="5845316"/>
            <a:chExt cx="2597533" cy="721982"/>
          </a:xfrm>
        </p:grpSpPr>
        <p:sp>
          <p:nvSpPr>
            <p:cNvPr id="44" name="TextBox 43">
              <a:extLst>
                <a:ext uri="{FF2B5EF4-FFF2-40B4-BE49-F238E27FC236}">
                  <a16:creationId xmlns:a16="http://schemas.microsoft.com/office/drawing/2014/main" id="{8DA4BD42-AB59-3409-41DA-8B3ED1EF856E}"/>
                </a:ext>
              </a:extLst>
            </p:cNvPr>
            <p:cNvSpPr txBox="1"/>
            <p:nvPr/>
          </p:nvSpPr>
          <p:spPr>
            <a:xfrm>
              <a:off x="1033875" y="5855761"/>
              <a:ext cx="2401857" cy="123111"/>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Arial" panose="020B0604020202020204" pitchFamily="34" charset="0"/>
                </a:rPr>
                <a:t>Institutionalised Partnerships (Art 185/7)</a:t>
              </a:r>
            </a:p>
          </p:txBody>
        </p:sp>
        <p:sp>
          <p:nvSpPr>
            <p:cNvPr id="45" name="TextBox 44">
              <a:extLst>
                <a:ext uri="{FF2B5EF4-FFF2-40B4-BE49-F238E27FC236}">
                  <a16:creationId xmlns:a16="http://schemas.microsoft.com/office/drawing/2014/main" id="{64E1E34E-6F1F-E503-988C-FD059F7D25BA}"/>
                </a:ext>
              </a:extLst>
            </p:cNvPr>
            <p:cNvSpPr txBox="1"/>
            <p:nvPr/>
          </p:nvSpPr>
          <p:spPr>
            <a:xfrm>
              <a:off x="1033875" y="6240190"/>
              <a:ext cx="107140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Co-Programmed</a:t>
              </a:r>
            </a:p>
          </p:txBody>
        </p:sp>
        <p:sp>
          <p:nvSpPr>
            <p:cNvPr id="46" name="TextBox 45">
              <a:extLst>
                <a:ext uri="{FF2B5EF4-FFF2-40B4-BE49-F238E27FC236}">
                  <a16:creationId xmlns:a16="http://schemas.microsoft.com/office/drawing/2014/main" id="{F27A2CE0-3A25-A001-8829-8730BF7CA865}"/>
                </a:ext>
              </a:extLst>
            </p:cNvPr>
            <p:cNvSpPr txBox="1"/>
            <p:nvPr/>
          </p:nvSpPr>
          <p:spPr>
            <a:xfrm>
              <a:off x="1033875" y="6433743"/>
              <a:ext cx="8348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Co-Funded</a:t>
              </a:r>
              <a:endParaRPr kumimoji="0" lang="en-US" sz="9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endParaRPr>
            </a:p>
          </p:txBody>
        </p:sp>
        <p:sp>
          <p:nvSpPr>
            <p:cNvPr id="47" name="TextBox 46">
              <a:extLst>
                <a:ext uri="{FF2B5EF4-FFF2-40B4-BE49-F238E27FC236}">
                  <a16:creationId xmlns:a16="http://schemas.microsoft.com/office/drawing/2014/main" id="{FC7CB745-E24F-F734-6BC1-7B24B8E098BC}"/>
                </a:ext>
              </a:extLst>
            </p:cNvPr>
            <p:cNvSpPr txBox="1"/>
            <p:nvPr/>
          </p:nvSpPr>
          <p:spPr>
            <a:xfrm>
              <a:off x="1033874" y="6048422"/>
              <a:ext cx="2044869"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4D4D4D"/>
                  </a:solidFill>
                  <a:effectLst/>
                  <a:uLnTx/>
                  <a:uFillTx/>
                  <a:latin typeface="Arial"/>
                  <a:ea typeface="MS PGothic" panose="020B0600070205080204" pitchFamily="34" charset="-128"/>
                  <a:cs typeface="+mn-cs"/>
                </a:rPr>
                <a:t>Institutionalised</a:t>
              </a:r>
              <a:r>
                <a:rPr kumimoji="0" lang="en-US" sz="800" b="0" i="0" u="none" strike="noStrike" kern="1200" cap="none" spc="0" normalizeH="0" baseline="0" noProof="0">
                  <a:ln>
                    <a:noFill/>
                  </a:ln>
                  <a:solidFill>
                    <a:srgbClr val="4D4D4D"/>
                  </a:solidFill>
                  <a:effectLst/>
                  <a:uLnTx/>
                  <a:uFillTx/>
                  <a:latin typeface="Arial"/>
                  <a:ea typeface="MS PGothic" panose="020B0600070205080204" pitchFamily="34" charset="-128"/>
                  <a:cs typeface="+mn-cs"/>
                </a:rPr>
                <a:t> Partnerships </a:t>
              </a:r>
              <a:r>
                <a:rPr kumimoji="0" lang="en-US" sz="8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EIT KICs</a:t>
              </a:r>
            </a:p>
          </p:txBody>
        </p:sp>
        <p:sp>
          <p:nvSpPr>
            <p:cNvPr id="3" name="Rectangle 2">
              <a:extLst>
                <a:ext uri="{FF2B5EF4-FFF2-40B4-BE49-F238E27FC236}">
                  <a16:creationId xmlns:a16="http://schemas.microsoft.com/office/drawing/2014/main" id="{950A8AFF-665B-B9CD-1013-95F7B0489388}"/>
                </a:ext>
              </a:extLst>
            </p:cNvPr>
            <p:cNvSpPr/>
            <p:nvPr/>
          </p:nvSpPr>
          <p:spPr>
            <a:xfrm>
              <a:off x="838199" y="5845316"/>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23735DC0-E0A6-0FA6-F603-9670D67EECF3}"/>
                </a:ext>
              </a:extLst>
            </p:cNvPr>
            <p:cNvSpPr/>
            <p:nvPr/>
          </p:nvSpPr>
          <p:spPr>
            <a:xfrm>
              <a:off x="838199" y="603797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DD9A49B9-55C4-AF12-70E9-071F64B49135}"/>
                </a:ext>
              </a:extLst>
            </p:cNvPr>
            <p:cNvSpPr/>
            <p:nvPr/>
          </p:nvSpPr>
          <p:spPr>
            <a:xfrm>
              <a:off x="838199" y="6229745"/>
              <a:ext cx="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A5F6FE9F-9A4D-C0AC-97D0-E5EABDE704D4}"/>
                </a:ext>
              </a:extLst>
            </p:cNvPr>
            <p:cNvSpPr/>
            <p:nvPr/>
          </p:nvSpPr>
          <p:spPr>
            <a:xfrm>
              <a:off x="838199" y="6423298"/>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92" name="Rectangle 91">
            <a:extLst>
              <a:ext uri="{FF2B5EF4-FFF2-40B4-BE49-F238E27FC236}">
                <a16:creationId xmlns:a16="http://schemas.microsoft.com/office/drawing/2014/main" id="{8030F25D-AD3A-8CF8-4C02-7838449EE854}"/>
              </a:ext>
            </a:extLst>
          </p:cNvPr>
          <p:cNvSpPr/>
          <p:nvPr/>
        </p:nvSpPr>
        <p:spPr>
          <a:xfrm>
            <a:off x="7963081" y="5321818"/>
            <a:ext cx="2287108" cy="207749"/>
          </a:xfrm>
          <a:prstGeom prst="rect">
            <a:avLst/>
          </a:prstGeom>
          <a:noFill/>
          <a:ln>
            <a:noFill/>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all" spc="0" normalizeH="0" baseline="0" noProof="0" dirty="0">
                <a:ln>
                  <a:noFill/>
                </a:ln>
                <a:solidFill>
                  <a:srgbClr val="931680"/>
                </a:solidFill>
                <a:effectLst/>
                <a:uLnTx/>
                <a:uFillTx/>
                <a:latin typeface="Arial"/>
                <a:ea typeface="MS PGothic" panose="020B0600070205080204" pitchFamily="34" charset="-128"/>
                <a:cs typeface="+mn-cs"/>
              </a:rPr>
              <a:t>Cross-Pillars II &amp; III</a:t>
            </a:r>
          </a:p>
        </p:txBody>
      </p:sp>
      <p:sp>
        <p:nvSpPr>
          <p:cNvPr id="93" name="TextBox 92">
            <a:extLst>
              <a:ext uri="{FF2B5EF4-FFF2-40B4-BE49-F238E27FC236}">
                <a16:creationId xmlns:a16="http://schemas.microsoft.com/office/drawing/2014/main" id="{2EE250A7-8A3B-D068-ECAE-50AA8565680A}"/>
              </a:ext>
            </a:extLst>
          </p:cNvPr>
          <p:cNvSpPr txBox="1"/>
          <p:nvPr/>
        </p:nvSpPr>
        <p:spPr>
          <a:xfrm>
            <a:off x="7963080" y="5603761"/>
            <a:ext cx="3456000" cy="252000"/>
          </a:xfrm>
          <a:prstGeom prst="rect">
            <a:avLst/>
          </a:prstGeom>
          <a:solidFill>
            <a:schemeClr val="tx2"/>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European Open Science Cloud</a:t>
            </a:r>
          </a:p>
        </p:txBody>
      </p:sp>
      <p:sp>
        <p:nvSpPr>
          <p:cNvPr id="94" name="Rectangle 93">
            <a:extLst>
              <a:ext uri="{FF2B5EF4-FFF2-40B4-BE49-F238E27FC236}">
                <a16:creationId xmlns:a16="http://schemas.microsoft.com/office/drawing/2014/main" id="{A7F08B35-21ED-1FD8-34B6-5D4FA6C1F475}"/>
              </a:ext>
            </a:extLst>
          </p:cNvPr>
          <p:cNvSpPr/>
          <p:nvPr/>
        </p:nvSpPr>
        <p:spPr>
          <a:xfrm>
            <a:off x="7963081" y="1173345"/>
            <a:ext cx="2832925" cy="300082"/>
          </a:xfrm>
          <a:prstGeom prst="rect">
            <a:avLst/>
          </a:prstGeom>
          <a:noFill/>
          <a:ln>
            <a:noFill/>
          </a:ln>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all" spc="0" normalizeH="0" baseline="0" noProof="0" dirty="0">
                <a:ln>
                  <a:noFill/>
                </a:ln>
                <a:solidFill>
                  <a:srgbClr val="931680"/>
                </a:solidFill>
                <a:effectLst/>
                <a:uLnTx/>
                <a:uFillTx/>
                <a:latin typeface="Arial"/>
                <a:ea typeface="MS PGothic" panose="020B0600070205080204" pitchFamily="34" charset="-128"/>
                <a:cs typeface="+mn-cs"/>
              </a:rPr>
              <a:t>Pillar III </a:t>
            </a:r>
            <a:r>
              <a:rPr kumimoji="0" lang="en-US" sz="1350" b="0" i="0" u="none" strike="noStrike" kern="1200" cap="all" spc="0" normalizeH="0" baseline="0" noProof="0" dirty="0">
                <a:ln>
                  <a:noFill/>
                </a:ln>
                <a:solidFill>
                  <a:srgbClr val="931680"/>
                </a:solidFill>
                <a:effectLst/>
                <a:uLnTx/>
                <a:uFillTx/>
                <a:latin typeface="Arial"/>
                <a:ea typeface="MS PGothic" panose="020B0600070205080204" pitchFamily="34" charset="-128"/>
                <a:cs typeface="+mn-cs"/>
              </a:rPr>
              <a:t>- </a:t>
            </a:r>
            <a:r>
              <a:rPr kumimoji="0" lang="en-US" sz="1350" b="0" i="0" u="none" strike="noStrike" kern="1200" cap="none" spc="0" normalizeH="0" baseline="0" noProof="0" dirty="0">
                <a:ln>
                  <a:noFill/>
                </a:ln>
                <a:solidFill>
                  <a:srgbClr val="931680"/>
                </a:solidFill>
                <a:effectLst/>
                <a:uLnTx/>
                <a:uFillTx/>
                <a:latin typeface="Arial"/>
                <a:ea typeface="MS PGothic" panose="020B0600070205080204" pitchFamily="34" charset="-128"/>
                <a:cs typeface="+mn-cs"/>
              </a:rPr>
              <a:t>Innovative Europe</a:t>
            </a:r>
            <a:endParaRPr kumimoji="0" lang="en-US" sz="1350" b="1" i="0" u="none" strike="noStrike" kern="1200" cap="all" spc="0" normalizeH="0" baseline="0" noProof="0" dirty="0">
              <a:ln>
                <a:noFill/>
              </a:ln>
              <a:solidFill>
                <a:srgbClr val="931680"/>
              </a:solidFill>
              <a:effectLst/>
              <a:uLnTx/>
              <a:uFillTx/>
              <a:latin typeface="Arial"/>
              <a:ea typeface="MS PGothic" panose="020B0600070205080204" pitchFamily="34" charset="-128"/>
              <a:cs typeface="+mn-cs"/>
            </a:endParaRPr>
          </a:p>
        </p:txBody>
      </p:sp>
      <p:grpSp>
        <p:nvGrpSpPr>
          <p:cNvPr id="32" name="Group 31">
            <a:extLst>
              <a:ext uri="{FF2B5EF4-FFF2-40B4-BE49-F238E27FC236}">
                <a16:creationId xmlns:a16="http://schemas.microsoft.com/office/drawing/2014/main" id="{AF9D5A29-A014-D401-0B09-7371907065D0}"/>
              </a:ext>
            </a:extLst>
          </p:cNvPr>
          <p:cNvGrpSpPr/>
          <p:nvPr/>
        </p:nvGrpSpPr>
        <p:grpSpPr>
          <a:xfrm>
            <a:off x="7963081" y="1527604"/>
            <a:ext cx="1673821" cy="3374215"/>
            <a:chOff x="8034325" y="1526743"/>
            <a:chExt cx="1673821" cy="3374215"/>
          </a:xfrm>
        </p:grpSpPr>
        <p:sp>
          <p:nvSpPr>
            <p:cNvPr id="82" name="TextBox 81">
              <a:extLst>
                <a:ext uri="{FF2B5EF4-FFF2-40B4-BE49-F238E27FC236}">
                  <a16:creationId xmlns:a16="http://schemas.microsoft.com/office/drawing/2014/main" id="{584FFA75-7FBC-DA9E-45E7-F182218C6FA6}"/>
                </a:ext>
              </a:extLst>
            </p:cNvPr>
            <p:cNvSpPr txBox="1"/>
            <p:nvPr/>
          </p:nvSpPr>
          <p:spPr>
            <a:xfrm>
              <a:off x="8034325" y="2597417"/>
              <a:ext cx="1656000" cy="246221"/>
            </a:xfrm>
            <a:prstGeom prst="rect">
              <a:avLst/>
            </a:prstGeom>
            <a:solidFill>
              <a:schemeClr val="accent4"/>
            </a:solidFill>
            <a:ln>
              <a:noFill/>
            </a:ln>
          </p:spPr>
          <p:txBody>
            <a:bodyPr wrap="square" rtlCol="0">
              <a:sp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Digital</a:t>
              </a:r>
            </a:p>
          </p:txBody>
        </p:sp>
        <p:sp>
          <p:nvSpPr>
            <p:cNvPr id="83" name="TextBox 82">
              <a:extLst>
                <a:ext uri="{FF2B5EF4-FFF2-40B4-BE49-F238E27FC236}">
                  <a16:creationId xmlns:a16="http://schemas.microsoft.com/office/drawing/2014/main" id="{C1EF6667-C01F-C94F-D07D-B4391C5C0F8E}"/>
                </a:ext>
              </a:extLst>
            </p:cNvPr>
            <p:cNvSpPr txBox="1"/>
            <p:nvPr/>
          </p:nvSpPr>
          <p:spPr>
            <a:xfrm>
              <a:off x="8034325" y="3231895"/>
              <a:ext cx="1656000" cy="246221"/>
            </a:xfrm>
            <a:prstGeom prst="rect">
              <a:avLst/>
            </a:prstGeom>
            <a:solidFill>
              <a:schemeClr val="accent4"/>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Health</a:t>
              </a:r>
            </a:p>
          </p:txBody>
        </p:sp>
        <p:sp>
          <p:nvSpPr>
            <p:cNvPr id="84" name="TextBox 83">
              <a:extLst>
                <a:ext uri="{FF2B5EF4-FFF2-40B4-BE49-F238E27FC236}">
                  <a16:creationId xmlns:a16="http://schemas.microsoft.com/office/drawing/2014/main" id="{A18DBAB1-EDCA-2DEC-8B8C-303D364B5D89}"/>
                </a:ext>
              </a:extLst>
            </p:cNvPr>
            <p:cNvSpPr txBox="1"/>
            <p:nvPr/>
          </p:nvSpPr>
          <p:spPr>
            <a:xfrm>
              <a:off x="8034325" y="1962939"/>
              <a:ext cx="1656000" cy="246221"/>
            </a:xfrm>
            <a:prstGeom prst="rect">
              <a:avLst/>
            </a:prstGeom>
            <a:solidFill>
              <a:schemeClr val="accent4"/>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InnoEnergy</a:t>
              </a:r>
            </a:p>
          </p:txBody>
        </p:sp>
        <p:sp>
          <p:nvSpPr>
            <p:cNvPr id="85" name="TextBox 84">
              <a:extLst>
                <a:ext uri="{FF2B5EF4-FFF2-40B4-BE49-F238E27FC236}">
                  <a16:creationId xmlns:a16="http://schemas.microsoft.com/office/drawing/2014/main" id="{369B3867-F98C-D341-A014-20C686854E50}"/>
                </a:ext>
              </a:extLst>
            </p:cNvPr>
            <p:cNvSpPr txBox="1"/>
            <p:nvPr/>
          </p:nvSpPr>
          <p:spPr>
            <a:xfrm>
              <a:off x="8034325" y="2280178"/>
              <a:ext cx="1656000" cy="246221"/>
            </a:xfrm>
            <a:prstGeom prst="rect">
              <a:avLst/>
            </a:prstGeom>
            <a:solidFill>
              <a:schemeClr val="accent4"/>
            </a:solidFill>
            <a:ln>
              <a:noFill/>
            </a:ln>
          </p:spPr>
          <p:txBody>
            <a:bodyPr wrap="square" rtlCol="0">
              <a:sp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Climate</a:t>
              </a:r>
            </a:p>
          </p:txBody>
        </p:sp>
        <p:sp>
          <p:nvSpPr>
            <p:cNvPr id="90" name="TextBox 89">
              <a:extLst>
                <a:ext uri="{FF2B5EF4-FFF2-40B4-BE49-F238E27FC236}">
                  <a16:creationId xmlns:a16="http://schemas.microsoft.com/office/drawing/2014/main" id="{D733393E-8CAD-C70E-674B-4033FAC24829}"/>
                </a:ext>
              </a:extLst>
            </p:cNvPr>
            <p:cNvSpPr txBox="1"/>
            <p:nvPr/>
          </p:nvSpPr>
          <p:spPr>
            <a:xfrm>
              <a:off x="8034325" y="2914656"/>
              <a:ext cx="1656000" cy="246221"/>
            </a:xfrm>
            <a:prstGeom prst="rect">
              <a:avLst/>
            </a:prstGeom>
            <a:solidFill>
              <a:schemeClr val="accent4"/>
            </a:solidFill>
            <a:ln>
              <a:noFill/>
            </a:ln>
          </p:spPr>
          <p:txBody>
            <a:bodyPr wrap="square" rtlCol="0">
              <a:sp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Food</a:t>
              </a:r>
            </a:p>
          </p:txBody>
        </p:sp>
        <p:sp>
          <p:nvSpPr>
            <p:cNvPr id="96" name="TextBox 95">
              <a:extLst>
                <a:ext uri="{FF2B5EF4-FFF2-40B4-BE49-F238E27FC236}">
                  <a16:creationId xmlns:a16="http://schemas.microsoft.com/office/drawing/2014/main" id="{6ED7E737-DC61-FEA1-0AE9-3539379FE50D}"/>
                </a:ext>
              </a:extLst>
            </p:cNvPr>
            <p:cNvSpPr txBox="1"/>
            <p:nvPr/>
          </p:nvSpPr>
          <p:spPr>
            <a:xfrm>
              <a:off x="8034325" y="3549134"/>
              <a:ext cx="1656000" cy="246221"/>
            </a:xfrm>
            <a:prstGeom prst="rect">
              <a:avLst/>
            </a:prstGeom>
            <a:solidFill>
              <a:schemeClr val="accent4"/>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Raw Materials</a:t>
              </a:r>
            </a:p>
          </p:txBody>
        </p:sp>
        <p:sp>
          <p:nvSpPr>
            <p:cNvPr id="97" name="TextBox 96">
              <a:extLst>
                <a:ext uri="{FF2B5EF4-FFF2-40B4-BE49-F238E27FC236}">
                  <a16:creationId xmlns:a16="http://schemas.microsoft.com/office/drawing/2014/main" id="{A266545A-68E7-48E7-0163-B52174D8DA66}"/>
                </a:ext>
              </a:extLst>
            </p:cNvPr>
            <p:cNvSpPr txBox="1"/>
            <p:nvPr/>
          </p:nvSpPr>
          <p:spPr>
            <a:xfrm>
              <a:off x="8034325" y="3866373"/>
              <a:ext cx="1656000" cy="246221"/>
            </a:xfrm>
            <a:prstGeom prst="rect">
              <a:avLst/>
            </a:prstGeom>
            <a:solidFill>
              <a:schemeClr val="accent4"/>
            </a:solidFill>
            <a:ln>
              <a:noFill/>
            </a:ln>
          </p:spPr>
          <p:txBody>
            <a:bodyPr wrap="square" rtlCol="0">
              <a:sp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Manufacturing</a:t>
              </a:r>
            </a:p>
          </p:txBody>
        </p:sp>
        <p:sp>
          <p:nvSpPr>
            <p:cNvPr id="98" name="TextBox 97">
              <a:extLst>
                <a:ext uri="{FF2B5EF4-FFF2-40B4-BE49-F238E27FC236}">
                  <a16:creationId xmlns:a16="http://schemas.microsoft.com/office/drawing/2014/main" id="{216B7E32-4D3B-6927-A245-579ECA937147}"/>
                </a:ext>
              </a:extLst>
            </p:cNvPr>
            <p:cNvSpPr txBox="1"/>
            <p:nvPr/>
          </p:nvSpPr>
          <p:spPr>
            <a:xfrm>
              <a:off x="8034325" y="4500848"/>
              <a:ext cx="1656000" cy="400110"/>
            </a:xfrm>
            <a:prstGeom prst="rect">
              <a:avLst/>
            </a:prstGeom>
            <a:solidFill>
              <a:schemeClr val="accent4"/>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Cultural and Creative Industries</a:t>
              </a:r>
            </a:p>
          </p:txBody>
        </p:sp>
        <p:sp>
          <p:nvSpPr>
            <p:cNvPr id="99" name="TextBox 98">
              <a:extLst>
                <a:ext uri="{FF2B5EF4-FFF2-40B4-BE49-F238E27FC236}">
                  <a16:creationId xmlns:a16="http://schemas.microsoft.com/office/drawing/2014/main" id="{4A438D1B-497A-D6D8-600B-DD309A86CD56}"/>
                </a:ext>
              </a:extLst>
            </p:cNvPr>
            <p:cNvSpPr txBox="1"/>
            <p:nvPr/>
          </p:nvSpPr>
          <p:spPr>
            <a:xfrm>
              <a:off x="8034325" y="4183612"/>
              <a:ext cx="1656000" cy="246221"/>
            </a:xfrm>
            <a:prstGeom prst="rect">
              <a:avLst/>
            </a:prstGeom>
            <a:solidFill>
              <a:schemeClr val="accent4"/>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Urban Mobility</a:t>
              </a:r>
            </a:p>
          </p:txBody>
        </p:sp>
        <p:sp>
          <p:nvSpPr>
            <p:cNvPr id="100" name="TextBox 99">
              <a:extLst>
                <a:ext uri="{FF2B5EF4-FFF2-40B4-BE49-F238E27FC236}">
                  <a16:creationId xmlns:a16="http://schemas.microsoft.com/office/drawing/2014/main" id="{755F0D3A-1B2C-1BF6-5282-F2D56CD0A9AA}"/>
                </a:ext>
              </a:extLst>
            </p:cNvPr>
            <p:cNvSpPr txBox="1"/>
            <p:nvPr/>
          </p:nvSpPr>
          <p:spPr>
            <a:xfrm>
              <a:off x="8034326" y="1526743"/>
              <a:ext cx="1673820" cy="334313"/>
            </a:xfrm>
            <a:prstGeom prst="rect">
              <a:avLst/>
            </a:prstGeom>
            <a:solidFill>
              <a:schemeClr val="bg1">
                <a:lumMod val="95000"/>
              </a:schemeClr>
            </a:solidFill>
          </p:spPr>
          <p:txBody>
            <a:bodyPr wrap="square" lIns="72000" tIns="36000" rIns="72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all" spc="0" normalizeH="0" baseline="0" noProof="0" dirty="0" err="1">
                  <a:ln>
                    <a:noFill/>
                  </a:ln>
                  <a:solidFill>
                    <a:srgbClr val="4D4D4D"/>
                  </a:solidFill>
                  <a:effectLst/>
                  <a:uLnTx/>
                  <a:uFillTx/>
                  <a:latin typeface="Arial"/>
                  <a:ea typeface="MS PGothic" panose="020B0600070205080204" pitchFamily="34" charset="-128"/>
                  <a:cs typeface="+mn-cs"/>
                </a:rPr>
                <a:t>Eit</a:t>
              </a:r>
              <a:r>
                <a:rPr kumimoji="0" lang="en-US" sz="850" b="1" i="0" u="none" strike="noStrike" kern="1200" cap="all" spc="0" normalizeH="0" baseline="0" noProof="0" dirty="0">
                  <a:ln>
                    <a:noFill/>
                  </a:ln>
                  <a:solidFill>
                    <a:srgbClr val="4D4D4D"/>
                  </a:solidFill>
                  <a:effectLst/>
                  <a:uLnTx/>
                  <a:uFillTx/>
                  <a:latin typeface="Arial"/>
                  <a:ea typeface="MS PGothic" panose="020B0600070205080204" pitchFamily="34" charset="-128"/>
                  <a:cs typeface="+mn-cs"/>
                </a:rPr>
                <a:t> (KNOWLEDGE &amp; INNOVATION COMMUNITIES)</a:t>
              </a:r>
              <a:endParaRPr kumimoji="0" lang="en-US" sz="850" b="1"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endParaRPr>
            </a:p>
          </p:txBody>
        </p:sp>
      </p:grpSp>
      <p:grpSp>
        <p:nvGrpSpPr>
          <p:cNvPr id="64" name="Group 63">
            <a:extLst>
              <a:ext uri="{FF2B5EF4-FFF2-40B4-BE49-F238E27FC236}">
                <a16:creationId xmlns:a16="http://schemas.microsoft.com/office/drawing/2014/main" id="{27CAD6B9-01AD-1AA5-0486-1C5CD6EEC7C8}"/>
              </a:ext>
            </a:extLst>
          </p:cNvPr>
          <p:cNvGrpSpPr/>
          <p:nvPr/>
        </p:nvGrpSpPr>
        <p:grpSpPr>
          <a:xfrm>
            <a:off x="9752583" y="1525784"/>
            <a:ext cx="1656000" cy="684744"/>
            <a:chOff x="9823827" y="1525784"/>
            <a:chExt cx="1656000" cy="684744"/>
          </a:xfrm>
        </p:grpSpPr>
        <p:sp>
          <p:nvSpPr>
            <p:cNvPr id="91" name="TextBox 90">
              <a:extLst>
                <a:ext uri="{FF2B5EF4-FFF2-40B4-BE49-F238E27FC236}">
                  <a16:creationId xmlns:a16="http://schemas.microsoft.com/office/drawing/2014/main" id="{290A3342-787E-8377-2290-0C109A56668D}"/>
                </a:ext>
              </a:extLst>
            </p:cNvPr>
            <p:cNvSpPr txBox="1"/>
            <p:nvPr/>
          </p:nvSpPr>
          <p:spPr>
            <a:xfrm>
              <a:off x="9823827" y="1958528"/>
              <a:ext cx="1656000" cy="252000"/>
            </a:xfrm>
            <a:prstGeom prst="rect">
              <a:avLst/>
            </a:prstGeom>
            <a:solidFill>
              <a:schemeClr val="accent5"/>
            </a:solidFill>
            <a:ln>
              <a:noFill/>
            </a:ln>
          </p:spPr>
          <p:txBody>
            <a:bodyPr wrap="square" rtlCol="0">
              <a:sp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Innovative SMEs</a:t>
              </a:r>
            </a:p>
          </p:txBody>
        </p:sp>
        <p:sp>
          <p:nvSpPr>
            <p:cNvPr id="101" name="TextBox 100">
              <a:extLst>
                <a:ext uri="{FF2B5EF4-FFF2-40B4-BE49-F238E27FC236}">
                  <a16:creationId xmlns:a16="http://schemas.microsoft.com/office/drawing/2014/main" id="{4874BBD9-9C6A-2128-2DA1-2F631228378E}"/>
                </a:ext>
              </a:extLst>
            </p:cNvPr>
            <p:cNvSpPr txBox="1"/>
            <p:nvPr/>
          </p:nvSpPr>
          <p:spPr>
            <a:xfrm>
              <a:off x="9823827" y="1525784"/>
              <a:ext cx="1656000" cy="349702"/>
            </a:xfrm>
            <a:prstGeom prst="rect">
              <a:avLst/>
            </a:prstGeom>
            <a:solidFill>
              <a:schemeClr val="bg1">
                <a:lumMod val="95000"/>
              </a:schemeClr>
            </a:solidFill>
          </p:spPr>
          <p:txBody>
            <a:bodyPr wrap="square" lIns="72000" tIns="36000" rIns="72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4D4D4D"/>
                  </a:solidFill>
                  <a:effectLst/>
                  <a:uLnTx/>
                  <a:uFillTx/>
                  <a:latin typeface="Arial"/>
                  <a:ea typeface="MS PGothic" panose="020B0600070205080204" pitchFamily="34" charset="-128"/>
                  <a:cs typeface="+mn-cs"/>
                </a:rPr>
                <a:t>support to innovation ecosystems</a:t>
              </a:r>
              <a:endParaRPr kumimoji="0" lang="en-US" sz="900" b="1" i="0"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endParaRPr>
            </a:p>
          </p:txBody>
        </p:sp>
      </p:grpSp>
      <p:sp>
        <p:nvSpPr>
          <p:cNvPr id="102" name="TextBox 101">
            <a:extLst>
              <a:ext uri="{FF2B5EF4-FFF2-40B4-BE49-F238E27FC236}">
                <a16:creationId xmlns:a16="http://schemas.microsoft.com/office/drawing/2014/main" id="{82EAEE54-B9BB-A8DE-DDF8-8F50A16C1192}"/>
              </a:ext>
            </a:extLst>
          </p:cNvPr>
          <p:cNvSpPr txBox="1"/>
          <p:nvPr/>
        </p:nvSpPr>
        <p:spPr>
          <a:xfrm>
            <a:off x="4286849" y="6277300"/>
            <a:ext cx="3029860" cy="328739"/>
          </a:xfrm>
          <a:prstGeom prst="rect">
            <a:avLst/>
          </a:prstGeom>
          <a:noFill/>
        </p:spPr>
        <p:txBody>
          <a:bodyPr wrap="square" lIns="36000" tIns="36000" rIns="36000" bIns="36000" rtlCol="0">
            <a:spAutoFit/>
          </a:bodyPr>
          <a:lstStyle/>
          <a:p>
            <a:pPr marL="144000" marR="0" lvl="0" indent="-144000" algn="l"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a:t>
            </a:r>
            <a:r>
              <a:rPr kumimoji="0" lang="it-IT" sz="800" b="0" i="1" u="none" strike="noStrike" kern="1200" cap="none" spc="0" normalizeH="0" baseline="0" noProof="0" dirty="0" err="1">
                <a:ln>
                  <a:noFill/>
                </a:ln>
                <a:solidFill>
                  <a:srgbClr val="4D4D4D"/>
                </a:solidFill>
                <a:effectLst/>
                <a:uLnTx/>
                <a:uFillTx/>
                <a:latin typeface="Arial"/>
                <a:ea typeface="MS PGothic" panose="020B0600070205080204" pitchFamily="34" charset="-128"/>
                <a:cs typeface="+mn-cs"/>
              </a:rPr>
              <a:t>Calls</a:t>
            </a:r>
            <a:r>
              <a:rPr kumimoji="0" lang="it-IT" sz="800" b="0" i="1"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with opening </a:t>
            </a:r>
            <a:r>
              <a:rPr kumimoji="0" lang="it-IT" sz="800" b="0" i="1" u="none" strike="noStrike" kern="1200" cap="none" spc="0" normalizeH="0" baseline="0" noProof="0" dirty="0" err="1">
                <a:ln>
                  <a:noFill/>
                </a:ln>
                <a:solidFill>
                  <a:srgbClr val="4D4D4D"/>
                </a:solidFill>
                <a:effectLst/>
                <a:uLnTx/>
                <a:uFillTx/>
                <a:latin typeface="Arial"/>
                <a:ea typeface="MS PGothic" panose="020B0600070205080204" pitchFamily="34" charset="-128"/>
                <a:cs typeface="+mn-cs"/>
              </a:rPr>
              <a:t>dates</a:t>
            </a:r>
            <a:r>
              <a:rPr kumimoji="0" lang="it-IT" sz="800" b="0" i="1"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in 2023-24</a:t>
            </a:r>
          </a:p>
          <a:p>
            <a:pPr marL="144000" marR="0" lvl="0" indent="-144000" algn="l"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a:t>
            </a:r>
            <a:r>
              <a:rPr kumimoji="0" lang="it-IT" sz="800" b="0" i="1" u="none" strike="noStrike" kern="1200" cap="none" spc="0" normalizeH="0" baseline="0" noProof="0" dirty="0" err="1">
                <a:ln>
                  <a:noFill/>
                </a:ln>
                <a:solidFill>
                  <a:srgbClr val="4D4D4D"/>
                </a:solidFill>
                <a:effectLst/>
                <a:uLnTx/>
                <a:uFillTx/>
                <a:latin typeface="Arial"/>
                <a:ea typeface="MS PGothic" panose="020B0600070205080204" pitchFamily="34" charset="-128"/>
                <a:cs typeface="+mn-cs"/>
              </a:rPr>
              <a:t>Calls</a:t>
            </a:r>
            <a:r>
              <a:rPr kumimoji="0" lang="it-IT" sz="800" b="0" i="1"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with opening </a:t>
            </a:r>
            <a:r>
              <a:rPr kumimoji="0" lang="it-IT" sz="800" b="0" i="1" u="none" strike="noStrike" kern="1200" cap="none" spc="0" normalizeH="0" baseline="0" noProof="0" dirty="0" err="1">
                <a:ln>
                  <a:noFill/>
                </a:ln>
                <a:solidFill>
                  <a:srgbClr val="4D4D4D"/>
                </a:solidFill>
                <a:effectLst/>
                <a:uLnTx/>
                <a:uFillTx/>
                <a:latin typeface="Arial"/>
                <a:ea typeface="MS PGothic" panose="020B0600070205080204" pitchFamily="34" charset="-128"/>
                <a:cs typeface="+mn-cs"/>
              </a:rPr>
              <a:t>dates</a:t>
            </a:r>
            <a:r>
              <a:rPr kumimoji="0" lang="it-IT" sz="800" b="0" i="1"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a:t>
            </a:r>
            <a:r>
              <a:rPr kumimoji="0" lang="it-IT" sz="800" b="0" i="1" u="none" strike="noStrike" kern="1200" cap="none" spc="0" normalizeH="0" baseline="0" noProof="0" dirty="0" err="1">
                <a:ln>
                  <a:noFill/>
                </a:ln>
                <a:solidFill>
                  <a:srgbClr val="4D4D4D"/>
                </a:solidFill>
                <a:effectLst/>
                <a:uLnTx/>
                <a:uFillTx/>
                <a:latin typeface="Arial"/>
                <a:ea typeface="MS PGothic" panose="020B0600070205080204" pitchFamily="34" charset="-128"/>
                <a:cs typeface="+mn-cs"/>
              </a:rPr>
              <a:t>not</a:t>
            </a:r>
            <a:r>
              <a:rPr kumimoji="0" lang="it-IT" sz="800" b="0" i="1"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a:t>
            </a:r>
            <a:r>
              <a:rPr kumimoji="0" lang="it-IT" sz="800" b="0" i="1" u="none" strike="noStrike" kern="1200" cap="none" spc="0" normalizeH="0" baseline="0" noProof="0" dirty="0" err="1">
                <a:ln>
                  <a:noFill/>
                </a:ln>
                <a:solidFill>
                  <a:srgbClr val="4D4D4D"/>
                </a:solidFill>
                <a:effectLst/>
                <a:uLnTx/>
                <a:uFillTx/>
                <a:latin typeface="Arial"/>
                <a:ea typeface="MS PGothic" panose="020B0600070205080204" pitchFamily="34" charset="-128"/>
                <a:cs typeface="+mn-cs"/>
              </a:rPr>
              <a:t>before</a:t>
            </a:r>
            <a:r>
              <a:rPr kumimoji="0" lang="it-IT" sz="800" b="0" i="1" u="none" strike="noStrike" kern="1200" cap="none" spc="0" normalizeH="0" baseline="0" noProof="0" dirty="0">
                <a:ln>
                  <a:noFill/>
                </a:ln>
                <a:solidFill>
                  <a:srgbClr val="4D4D4D"/>
                </a:solidFill>
                <a:effectLst/>
                <a:uLnTx/>
                <a:uFillTx/>
                <a:latin typeface="Arial"/>
                <a:ea typeface="MS PGothic" panose="020B0600070205080204" pitchFamily="34" charset="-128"/>
                <a:cs typeface="+mn-cs"/>
              </a:rPr>
              <a:t> 2022</a:t>
            </a:r>
          </a:p>
        </p:txBody>
      </p:sp>
      <p:sp>
        <p:nvSpPr>
          <p:cNvPr id="2" name="CasellaDiTesto 1">
            <a:extLst>
              <a:ext uri="{FF2B5EF4-FFF2-40B4-BE49-F238E27FC236}">
                <a16:creationId xmlns:a16="http://schemas.microsoft.com/office/drawing/2014/main" id="{8D11AB18-DA61-26ED-2453-EB91EF84E7EB}"/>
              </a:ext>
            </a:extLst>
          </p:cNvPr>
          <p:cNvSpPr txBox="1"/>
          <p:nvPr/>
        </p:nvSpPr>
        <p:spPr>
          <a:xfrm>
            <a:off x="5948174" y="5173975"/>
            <a:ext cx="1684105" cy="207750"/>
          </a:xfrm>
          <a:prstGeom prst="rect">
            <a:avLst/>
          </a:prstGeom>
          <a:solidFill>
            <a:schemeClr val="accent1"/>
          </a:solidFill>
          <a:ln>
            <a:noFill/>
          </a:ln>
        </p:spPr>
        <p:txBody>
          <a:bodyPr wrap="square" lIns="72000" tIns="36000" rIns="72000" bIns="36000" rtlCol="0" anchor="ctr" anchorCtr="0">
            <a:noAutofit/>
          </a:bodyPr>
          <a:lstStyle>
            <a:defPPr>
              <a:defRPr lang="it-IT"/>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srgbClr val="FFFFFF"/>
                </a:solidFill>
                <a:effectLst/>
                <a:uLnTx/>
                <a:uFillTx/>
                <a:latin typeface="Arial"/>
                <a:ea typeface="MS PGothic" panose="020B060007020508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panose="020B0604020202020204" pitchFamily="34" charset="0"/>
              </a:rPr>
              <a:t>+ PRIMA</a:t>
            </a:r>
          </a:p>
        </p:txBody>
      </p:sp>
    </p:spTree>
    <p:extLst>
      <p:ext uri="{BB962C8B-B14F-4D97-AF65-F5344CB8AC3E}">
        <p14:creationId xmlns:p14="http://schemas.microsoft.com/office/powerpoint/2010/main" val="13970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D42FF5-8727-5171-D0FD-C186A9617A65}"/>
              </a:ext>
            </a:extLst>
          </p:cNvPr>
          <p:cNvSpPr>
            <a:spLocks noGrp="1"/>
          </p:cNvSpPr>
          <p:nvPr>
            <p:ph type="title"/>
          </p:nvPr>
        </p:nvSpPr>
        <p:spPr/>
        <p:txBody>
          <a:bodyPr>
            <a:normAutofit fontScale="90000"/>
          </a:bodyPr>
          <a:lstStyle/>
          <a:p>
            <a:pPr algn="ctr"/>
            <a:r>
              <a:rPr lang="it-IT" u="none" dirty="0" err="1"/>
              <a:t>You</a:t>
            </a:r>
            <a:r>
              <a:rPr lang="it-IT" u="none" dirty="0"/>
              <a:t> can </a:t>
            </a:r>
            <a:r>
              <a:rPr lang="it-IT" u="none" dirty="0" err="1"/>
              <a:t>find</a:t>
            </a:r>
            <a:r>
              <a:rPr lang="it-IT" u="none" dirty="0"/>
              <a:t> </a:t>
            </a:r>
            <a:r>
              <a:rPr lang="it-IT" u="none" dirty="0" err="1"/>
              <a:t>all</a:t>
            </a:r>
            <a:r>
              <a:rPr lang="it-IT" u="none" dirty="0"/>
              <a:t> the information </a:t>
            </a:r>
            <a:r>
              <a:rPr lang="it-IT" u="none" dirty="0" err="1"/>
              <a:t>about</a:t>
            </a:r>
            <a:r>
              <a:rPr lang="it-IT" u="none" dirty="0"/>
              <a:t> </a:t>
            </a:r>
            <a:r>
              <a:rPr lang="it-IT" u="none" dirty="0" err="1"/>
              <a:t>European</a:t>
            </a:r>
            <a:r>
              <a:rPr lang="it-IT" u="none" dirty="0"/>
              <a:t> Partnerships </a:t>
            </a:r>
            <a:r>
              <a:rPr lang="it-IT" u="none" dirty="0" err="1"/>
              <a:t>at</a:t>
            </a:r>
            <a:r>
              <a:rPr lang="it-IT" u="none" dirty="0"/>
              <a:t> the link </a:t>
            </a:r>
            <a:r>
              <a:rPr lang="it-IT" u="none" dirty="0" err="1"/>
              <a:t>below</a:t>
            </a:r>
            <a:endParaRPr lang="en-GB" u="none" dirty="0"/>
          </a:p>
        </p:txBody>
      </p:sp>
      <p:sp>
        <p:nvSpPr>
          <p:cNvPr id="3" name="Segnaposto contenuto 2">
            <a:extLst>
              <a:ext uri="{FF2B5EF4-FFF2-40B4-BE49-F238E27FC236}">
                <a16:creationId xmlns:a16="http://schemas.microsoft.com/office/drawing/2014/main" id="{06AB12FF-FC11-FC7C-2C05-C849EB15B0F2}"/>
              </a:ext>
            </a:extLst>
          </p:cNvPr>
          <p:cNvSpPr>
            <a:spLocks noGrp="1"/>
          </p:cNvSpPr>
          <p:nvPr>
            <p:ph idx="1"/>
          </p:nvPr>
        </p:nvSpPr>
        <p:spPr>
          <a:xfrm>
            <a:off x="838200" y="2890683"/>
            <a:ext cx="10515600" cy="1022555"/>
          </a:xfrm>
        </p:spPr>
        <p:txBody>
          <a:bodyPr/>
          <a:lstStyle/>
          <a:p>
            <a:pPr algn="ctr"/>
            <a:r>
              <a:rPr lang="en-GB" u="sng" dirty="0"/>
              <a:t>https://tinyurl.com/5n97emta</a:t>
            </a:r>
          </a:p>
        </p:txBody>
      </p:sp>
    </p:spTree>
    <p:extLst>
      <p:ext uri="{BB962C8B-B14F-4D97-AF65-F5344CB8AC3E}">
        <p14:creationId xmlns:p14="http://schemas.microsoft.com/office/powerpoint/2010/main" val="2228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testo, schermata, grafica, Elementi grafici&#10;&#10;Il contenuto generato dall'IA potrebbe non essere corretto.">
            <a:extLst>
              <a:ext uri="{FF2B5EF4-FFF2-40B4-BE49-F238E27FC236}">
                <a16:creationId xmlns:a16="http://schemas.microsoft.com/office/drawing/2014/main" id="{7F389206-67A7-9B2B-3240-AE217B9D5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295" y="792480"/>
            <a:ext cx="9632299" cy="5295810"/>
          </a:xfrm>
          <a:prstGeom prst="rect">
            <a:avLst/>
          </a:prstGeom>
        </p:spPr>
      </p:pic>
    </p:spTree>
    <p:extLst>
      <p:ext uri="{BB962C8B-B14F-4D97-AF65-F5344CB8AC3E}">
        <p14:creationId xmlns:p14="http://schemas.microsoft.com/office/powerpoint/2010/main" val="167381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75257511-A2FE-1E2B-3992-7B09FC383653}"/>
              </a:ext>
            </a:extLst>
          </p:cNvPr>
          <p:cNvPicPr>
            <a:picLocks noGrp="1" noChangeAspect="1"/>
          </p:cNvPicPr>
          <p:nvPr>
            <p:ph sz="half" idx="1"/>
          </p:nvPr>
        </p:nvPicPr>
        <p:blipFill>
          <a:blip r:embed="rId2"/>
          <a:stretch>
            <a:fillRect/>
          </a:stretch>
        </p:blipFill>
        <p:spPr>
          <a:xfrm>
            <a:off x="1432855" y="1161433"/>
            <a:ext cx="8834676" cy="4535134"/>
          </a:xfrm>
          <a:prstGeom prst="rect">
            <a:avLst/>
          </a:prstGeom>
        </p:spPr>
      </p:pic>
    </p:spTree>
    <p:extLst>
      <p:ext uri="{BB962C8B-B14F-4D97-AF65-F5344CB8AC3E}">
        <p14:creationId xmlns:p14="http://schemas.microsoft.com/office/powerpoint/2010/main" val="73085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40B73197-6C11-B90D-A5FB-B0985C807ED2}"/>
              </a:ext>
            </a:extLst>
          </p:cNvPr>
          <p:cNvPicPr>
            <a:picLocks noGrp="1" noChangeAspect="1"/>
          </p:cNvPicPr>
          <p:nvPr>
            <p:ph sz="half" idx="1"/>
          </p:nvPr>
        </p:nvPicPr>
        <p:blipFill>
          <a:blip r:embed="rId2"/>
          <a:stretch>
            <a:fillRect/>
          </a:stretch>
        </p:blipFill>
        <p:spPr>
          <a:xfrm>
            <a:off x="1232043" y="862123"/>
            <a:ext cx="9023003" cy="4832478"/>
          </a:xfrm>
        </p:spPr>
      </p:pic>
      <p:sp>
        <p:nvSpPr>
          <p:cNvPr id="8" name="CasellaDiTesto 7">
            <a:extLst>
              <a:ext uri="{FF2B5EF4-FFF2-40B4-BE49-F238E27FC236}">
                <a16:creationId xmlns:a16="http://schemas.microsoft.com/office/drawing/2014/main" id="{220ABADA-988C-0F82-359F-2363E14079D2}"/>
              </a:ext>
            </a:extLst>
          </p:cNvPr>
          <p:cNvSpPr txBox="1"/>
          <p:nvPr/>
        </p:nvSpPr>
        <p:spPr>
          <a:xfrm>
            <a:off x="1130710" y="5694601"/>
            <a:ext cx="9350477" cy="369332"/>
          </a:xfrm>
          <a:prstGeom prst="rect">
            <a:avLst/>
          </a:prstGeom>
          <a:noFill/>
        </p:spPr>
        <p:txBody>
          <a:bodyPr wrap="square">
            <a:spAutoFit/>
          </a:bodyPr>
          <a:lstStyle/>
          <a:p>
            <a:r>
              <a:rPr lang="en-GB" b="1" dirty="0">
                <a:solidFill>
                  <a:srgbClr val="C00000"/>
                </a:solidFill>
              </a:rPr>
              <a:t>Missions Work Programme </a:t>
            </a:r>
            <a:r>
              <a:rPr lang="en-GB" dirty="0"/>
              <a:t>-  </a:t>
            </a:r>
            <a:r>
              <a:rPr lang="en-GB" u="sng" dirty="0"/>
              <a:t>https://tinyurl.com/yt6ntn9h</a:t>
            </a:r>
          </a:p>
        </p:txBody>
      </p:sp>
    </p:spTree>
    <p:extLst>
      <p:ext uri="{BB962C8B-B14F-4D97-AF65-F5344CB8AC3E}">
        <p14:creationId xmlns:p14="http://schemas.microsoft.com/office/powerpoint/2010/main" val="372690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9A66820-3DFD-9B26-D713-CBE56DD0B60F}"/>
              </a:ext>
            </a:extLst>
          </p:cNvPr>
          <p:cNvSpPr>
            <a:spLocks noGrp="1"/>
          </p:cNvSpPr>
          <p:nvPr>
            <p:ph type="title"/>
          </p:nvPr>
        </p:nvSpPr>
        <p:spPr>
          <a:xfrm>
            <a:off x="3031949" y="2699185"/>
            <a:ext cx="7390245" cy="928688"/>
          </a:xfrm>
        </p:spPr>
        <p:txBody>
          <a:bodyPr>
            <a:noAutofit/>
          </a:bodyPr>
          <a:lstStyle/>
          <a:p>
            <a:r>
              <a:rPr lang="it-IT" sz="4800" u="none" dirty="0">
                <a:solidFill>
                  <a:schemeClr val="accent1">
                    <a:lumMod val="75000"/>
                  </a:schemeClr>
                </a:solidFill>
                <a:latin typeface="Poppins" panose="00000500000000000000" pitchFamily="2" charset="0"/>
                <a:cs typeface="Poppins" panose="00000500000000000000" pitchFamily="2" charset="0"/>
              </a:rPr>
              <a:t>WP 2025 UPDATE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23594-D024-C418-0054-7B77CB2C25A0}"/>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BCF50C38-E9E4-26F2-BB96-82DC15465DAB}"/>
              </a:ext>
            </a:extLst>
          </p:cNvPr>
          <p:cNvSpPr>
            <a:spLocks noGrp="1"/>
          </p:cNvSpPr>
          <p:nvPr>
            <p:ph type="title"/>
          </p:nvPr>
        </p:nvSpPr>
        <p:spPr>
          <a:xfrm>
            <a:off x="718558" y="607743"/>
            <a:ext cx="10515600" cy="928688"/>
          </a:xfrm>
        </p:spPr>
        <p:txBody>
          <a:bodyPr>
            <a:normAutofit/>
          </a:bodyPr>
          <a:lstStyle/>
          <a:p>
            <a:r>
              <a:rPr lang="it-IT"/>
              <a:t>Pillar I – Calls 2025</a:t>
            </a:r>
          </a:p>
        </p:txBody>
      </p:sp>
      <p:graphicFrame>
        <p:nvGraphicFramePr>
          <p:cNvPr id="8" name="Tabella 7">
            <a:extLst>
              <a:ext uri="{FF2B5EF4-FFF2-40B4-BE49-F238E27FC236}">
                <a16:creationId xmlns:a16="http://schemas.microsoft.com/office/drawing/2014/main" id="{4BD738EB-6414-5887-FD9B-EBEA29CC60A8}"/>
              </a:ext>
            </a:extLst>
          </p:cNvPr>
          <p:cNvGraphicFramePr>
            <a:graphicFrameLocks noGrp="1"/>
          </p:cNvGraphicFramePr>
          <p:nvPr>
            <p:extLst>
              <p:ext uri="{D42A27DB-BD31-4B8C-83A1-F6EECF244321}">
                <p14:modId xmlns:p14="http://schemas.microsoft.com/office/powerpoint/2010/main" val="2032038280"/>
              </p:ext>
            </p:extLst>
          </p:nvPr>
        </p:nvGraphicFramePr>
        <p:xfrm>
          <a:off x="629919" y="1954780"/>
          <a:ext cx="11155682" cy="3771900"/>
        </p:xfrm>
        <a:graphic>
          <a:graphicData uri="http://schemas.openxmlformats.org/drawingml/2006/table">
            <a:tbl>
              <a:tblPr firstRow="1" bandRow="1"/>
              <a:tblGrid>
                <a:gridCol w="1737360">
                  <a:extLst>
                    <a:ext uri="{9D8B030D-6E8A-4147-A177-3AD203B41FA5}">
                      <a16:colId xmlns:a16="http://schemas.microsoft.com/office/drawing/2014/main" val="3769298544"/>
                    </a:ext>
                  </a:extLst>
                </a:gridCol>
                <a:gridCol w="4123805">
                  <a:extLst>
                    <a:ext uri="{9D8B030D-6E8A-4147-A177-3AD203B41FA5}">
                      <a16:colId xmlns:a16="http://schemas.microsoft.com/office/drawing/2014/main" val="1538937161"/>
                    </a:ext>
                  </a:extLst>
                </a:gridCol>
                <a:gridCol w="2505596">
                  <a:extLst>
                    <a:ext uri="{9D8B030D-6E8A-4147-A177-3AD203B41FA5}">
                      <a16:colId xmlns:a16="http://schemas.microsoft.com/office/drawing/2014/main" val="192139343"/>
                    </a:ext>
                  </a:extLst>
                </a:gridCol>
                <a:gridCol w="2788921">
                  <a:extLst>
                    <a:ext uri="{9D8B030D-6E8A-4147-A177-3AD203B41FA5}">
                      <a16:colId xmlns:a16="http://schemas.microsoft.com/office/drawing/2014/main" val="2287623107"/>
                    </a:ext>
                  </a:extLst>
                </a:gridCol>
              </a:tblGrid>
              <a:tr h="419100">
                <a:tc>
                  <a:txBody>
                    <a:bodyPr/>
                    <a:lstStyle/>
                    <a:p>
                      <a:pPr algn="l" rtl="0" fontAlgn="ctr"/>
                      <a:r>
                        <a:rPr lang="it-IT" sz="1600" b="1" i="0" u="none" strike="noStrike" dirty="0" err="1">
                          <a:solidFill>
                            <a:srgbClr val="FFFFFF"/>
                          </a:solidFill>
                          <a:effectLst/>
                          <a:latin typeface="Aptos" panose="020B0004020202020204" pitchFamily="34" charset="0"/>
                        </a:rPr>
                        <a:t>Thematic</a:t>
                      </a:r>
                      <a:r>
                        <a:rPr lang="it-IT" sz="1600" b="1" i="0" u="none" strike="noStrike" dirty="0">
                          <a:solidFill>
                            <a:srgbClr val="FFFFFF"/>
                          </a:solidFill>
                          <a:effectLst/>
                          <a:latin typeface="Aptos" panose="020B0004020202020204" pitchFamily="34" charset="0"/>
                        </a:rPr>
                        <a:t> Area</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8B032"/>
                    </a:solidFill>
                  </a:tcPr>
                </a:tc>
                <a:tc>
                  <a:txBody>
                    <a:bodyPr/>
                    <a:lstStyle/>
                    <a:p>
                      <a:pPr algn="l" rtl="0" fontAlgn="ctr"/>
                      <a:r>
                        <a:rPr lang="it-IT" sz="1600" b="1" i="0" u="none" strike="noStrike">
                          <a:solidFill>
                            <a:srgbClr val="FFFFFF"/>
                          </a:solidFill>
                          <a:effectLst/>
                          <a:latin typeface="Aptos" panose="020B0004020202020204" pitchFamily="34" charset="0"/>
                        </a:rPr>
                        <a:t>Call</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8B032"/>
                    </a:solidFill>
                  </a:tcPr>
                </a:tc>
                <a:tc>
                  <a:txBody>
                    <a:bodyPr/>
                    <a:lstStyle/>
                    <a:p>
                      <a:pPr algn="l" rtl="0" fontAlgn="ctr"/>
                      <a:r>
                        <a:rPr lang="it-IT" sz="1600" b="1" i="0" u="none" strike="noStrike" dirty="0">
                          <a:solidFill>
                            <a:srgbClr val="FFFFFF"/>
                          </a:solidFill>
                          <a:effectLst/>
                          <a:latin typeface="Aptos" panose="020B0004020202020204" pitchFamily="34" charset="0"/>
                        </a:rPr>
                        <a:t>Calls opening</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8B032"/>
                    </a:solidFill>
                  </a:tcPr>
                </a:tc>
                <a:tc>
                  <a:txBody>
                    <a:bodyPr/>
                    <a:lstStyle/>
                    <a:p>
                      <a:pPr algn="l" rtl="0" fontAlgn="ctr"/>
                      <a:r>
                        <a:rPr lang="it-IT" sz="1600" b="1" i="0" u="none" strike="noStrike" dirty="0">
                          <a:solidFill>
                            <a:srgbClr val="FFFFFF"/>
                          </a:solidFill>
                          <a:effectLst/>
                          <a:latin typeface="Aptos" panose="020B0004020202020204" pitchFamily="34" charset="0"/>
                        </a:rPr>
                        <a:t>Calls </a:t>
                      </a:r>
                      <a:r>
                        <a:rPr lang="it-IT" sz="1600" b="1" i="0" u="none" strike="noStrike" dirty="0" err="1">
                          <a:solidFill>
                            <a:srgbClr val="FFFFFF"/>
                          </a:solidFill>
                          <a:effectLst/>
                          <a:latin typeface="Aptos" panose="020B0004020202020204" pitchFamily="34" charset="0"/>
                        </a:rPr>
                        <a:t>closure</a:t>
                      </a:r>
                      <a:endParaRPr lang="it-IT" sz="1600" b="1" i="0" u="none" strike="noStrike" dirty="0">
                        <a:solidFill>
                          <a:srgbClr val="FFFFFF"/>
                        </a:solidFill>
                        <a:effectLst/>
                        <a:latin typeface="Aptos" panose="020B0004020202020204" pitchFamily="34" charset="0"/>
                      </a:endParaRP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8B032"/>
                    </a:solidFill>
                  </a:tcPr>
                </a:tc>
                <a:extLst>
                  <a:ext uri="{0D108BD9-81ED-4DB2-BD59-A6C34878D82A}">
                    <a16:rowId xmlns:a16="http://schemas.microsoft.com/office/drawing/2014/main" val="4061839639"/>
                  </a:ext>
                </a:extLst>
              </a:tr>
              <a:tr h="0">
                <a:tc rowSpan="4">
                  <a:txBody>
                    <a:bodyPr/>
                    <a:lstStyle/>
                    <a:p>
                      <a:pPr algn="l" rtl="0" fontAlgn="ctr"/>
                      <a:r>
                        <a:rPr lang="it-IT" sz="1600" b="1" i="0" u="none" strike="noStrike">
                          <a:solidFill>
                            <a:srgbClr val="28B032"/>
                          </a:solidFill>
                          <a:effectLst/>
                          <a:latin typeface="Aptos" panose="020B0004020202020204" pitchFamily="34" charset="0"/>
                        </a:rPr>
                        <a:t>ERC</a:t>
                      </a:r>
                    </a:p>
                  </a:txBody>
                  <a:tcPr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Starting</a:t>
                      </a:r>
                      <a:r>
                        <a:rPr kumimoji="0" lang="it-IT"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Grant STG 2025</a:t>
                      </a:r>
                    </a:p>
                  </a:txBody>
                  <a:tcPr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a:latin typeface="Aptos" panose="020B0004020202020204" pitchFamily="34" charset="0"/>
                        </a:rPr>
                        <a:t>10/07/2024</a:t>
                      </a:r>
                    </a:p>
                  </a:txBody>
                  <a:tcPr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marL="0" indent="0" algn="l" rtl="0" fontAlgn="t">
                        <a:buClr>
                          <a:srgbClr val="000000"/>
                        </a:buClr>
                        <a:buSzPts val="1600"/>
                        <a:buFont typeface="Arial" panose="020B0604020202020204" pitchFamily="34" charset="0"/>
                        <a:buNone/>
                      </a:pPr>
                      <a:r>
                        <a:rPr lang="it-IT" sz="1600" kern="1200">
                          <a:solidFill>
                            <a:schemeClr val="tx1"/>
                          </a:solidFill>
                          <a:latin typeface="Aptos" panose="020B0004020202020204" pitchFamily="34" charset="0"/>
                          <a:ea typeface="+mn-ea"/>
                          <a:cs typeface="+mn-cs"/>
                        </a:rPr>
                        <a:t>15/10/2024</a:t>
                      </a:r>
                    </a:p>
                  </a:txBody>
                  <a:tcPr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3299856598"/>
                  </a:ext>
                </a:extLst>
              </a:tr>
              <a:tr h="0">
                <a:tc vMerge="1">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Consolidator Grant  </a:t>
                      </a:r>
                      <a:r>
                        <a:rPr kumimoji="0" lang="it-IT" sz="16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CoG</a:t>
                      </a:r>
                      <a:r>
                        <a:rPr kumimoji="0" lang="it-IT"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2025</a:t>
                      </a:r>
                    </a:p>
                  </a:txBody>
                  <a:tcPr anchor="ctr">
                    <a:lnL>
                      <a:noFill/>
                    </a:lnL>
                    <a:lnR>
                      <a:noFill/>
                    </a:lnR>
                    <a:lnT w="19050" cap="flat" cmpd="sng" algn="ctr">
                      <a:noFill/>
                      <a:prstDash val="solid"/>
                      <a:round/>
                      <a:headEnd type="none" w="med" len="med"/>
                      <a:tailEnd type="none" w="med" len="med"/>
                    </a:lnT>
                    <a:lnB>
                      <a:noFill/>
                    </a:lnB>
                    <a:solidFill>
                      <a:srgbClr val="E7E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a:latin typeface="Aptos" panose="020B0004020202020204" pitchFamily="34" charset="0"/>
                        </a:rPr>
                        <a:t>26/09/2024</a:t>
                      </a:r>
                    </a:p>
                  </a:txBody>
                  <a:tcPr anchor="ctr">
                    <a:lnL>
                      <a:noFill/>
                    </a:lnL>
                    <a:lnR>
                      <a:noFill/>
                    </a:lnR>
                    <a:lnT w="19050" cap="flat" cmpd="sng" algn="ctr">
                      <a:noFill/>
                      <a:prstDash val="solid"/>
                      <a:round/>
                      <a:headEnd type="none" w="med" len="med"/>
                      <a:tailEnd type="none" w="med" len="med"/>
                    </a:lnT>
                    <a:lnB>
                      <a:noFill/>
                    </a:lnB>
                    <a:solidFill>
                      <a:srgbClr val="E7E7E7"/>
                    </a:solidFill>
                  </a:tcPr>
                </a:tc>
                <a:tc>
                  <a:txBody>
                    <a:bodyPr/>
                    <a:lstStyle/>
                    <a:p>
                      <a:pPr marL="0" indent="0" algn="l" rtl="0" fontAlgn="t">
                        <a:buClr>
                          <a:srgbClr val="000000"/>
                        </a:buClr>
                        <a:buSzPts val="1600"/>
                        <a:buFont typeface="Arial" panose="020B0604020202020204" pitchFamily="34" charset="0"/>
                        <a:buNone/>
                      </a:pPr>
                      <a:r>
                        <a:rPr lang="it-IT" sz="1600" kern="1200">
                          <a:solidFill>
                            <a:schemeClr val="tx1"/>
                          </a:solidFill>
                          <a:latin typeface="Aptos" panose="020B0004020202020204" pitchFamily="34" charset="0"/>
                          <a:ea typeface="+mn-ea"/>
                          <a:cs typeface="+mn-cs"/>
                        </a:rPr>
                        <a:t>14/01/2025</a:t>
                      </a:r>
                    </a:p>
                  </a:txBody>
                  <a:tcPr anchor="ctr">
                    <a:lnL>
                      <a:noFill/>
                    </a:lnL>
                    <a:lnR>
                      <a:noFill/>
                    </a:lnR>
                    <a:lnT w="19050" cap="flat" cmpd="sng" algn="ctr">
                      <a:no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174493803"/>
                  </a:ext>
                </a:extLst>
              </a:tr>
              <a:tr h="0">
                <a:tc vMerge="1">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Advanced Grant ADG 2025</a:t>
                      </a:r>
                    </a:p>
                  </a:txBody>
                  <a:tcPr anchor="ctr">
                    <a:lnL>
                      <a:noFill/>
                    </a:lnL>
                    <a:lnR>
                      <a:noFill/>
                    </a:lnR>
                    <a:lnT w="19050" cap="flat" cmpd="sng" algn="ctr">
                      <a:noFill/>
                      <a:prstDash val="solid"/>
                      <a:round/>
                      <a:headEnd type="none" w="med" len="med"/>
                      <a:tailEnd type="none" w="med" len="med"/>
                    </a:lnT>
                    <a:lnB>
                      <a:noFill/>
                    </a:lnB>
                    <a:solidFill>
                      <a:srgbClr val="E7E7E7"/>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a:latin typeface="Aptos" panose="020B0004020202020204" pitchFamily="34" charset="0"/>
                        </a:rPr>
                        <a:t>22/05/2025</a:t>
                      </a:r>
                    </a:p>
                  </a:txBody>
                  <a:tcPr anchor="ctr">
                    <a:lnL>
                      <a:noFill/>
                    </a:lnL>
                    <a:lnR>
                      <a:noFill/>
                    </a:lnR>
                    <a:lnT w="19050" cap="flat" cmpd="sng" algn="ctr">
                      <a:noFill/>
                      <a:prstDash val="solid"/>
                      <a:round/>
                      <a:headEnd type="none" w="med" len="med"/>
                      <a:tailEnd type="none" w="med" len="med"/>
                    </a:lnT>
                    <a:lnB>
                      <a:noFill/>
                    </a:lnB>
                    <a:solidFill>
                      <a:srgbClr val="E7E7E7"/>
                    </a:solidFill>
                  </a:tcPr>
                </a:tc>
                <a:tc>
                  <a:txBody>
                    <a:bodyPr/>
                    <a:lstStyle/>
                    <a:p>
                      <a:pPr marL="0" marR="0" lvl="0" indent="0" algn="l" defTabSz="914400" rtl="0" eaLnBrk="1" fontAlgn="t" latinLnBrk="0" hangingPunct="1">
                        <a:lnSpc>
                          <a:spcPct val="100000"/>
                        </a:lnSpc>
                        <a:spcBef>
                          <a:spcPts val="0"/>
                        </a:spcBef>
                        <a:spcAft>
                          <a:spcPts val="0"/>
                        </a:spcAft>
                        <a:buClr>
                          <a:srgbClr val="000000"/>
                        </a:buClr>
                        <a:buSzPts val="1600"/>
                        <a:buFont typeface="Arial" panose="020B0604020202020204" pitchFamily="34" charset="0"/>
                        <a:buNone/>
                        <a:tabLst/>
                        <a:defRPr/>
                      </a:pPr>
                      <a:r>
                        <a:rPr lang="it-IT" sz="1600" kern="1200">
                          <a:solidFill>
                            <a:schemeClr val="tx1"/>
                          </a:solidFill>
                          <a:latin typeface="Aptos" panose="020B0004020202020204" pitchFamily="34" charset="0"/>
                          <a:ea typeface="+mn-ea"/>
                          <a:cs typeface="+mn-cs"/>
                        </a:rPr>
                        <a:t>29/08/2025</a:t>
                      </a:r>
                    </a:p>
                  </a:txBody>
                  <a:tcPr anchor="ctr">
                    <a:lnL>
                      <a:noFill/>
                    </a:lnL>
                    <a:lnR>
                      <a:noFill/>
                    </a:lnR>
                    <a:lnT w="19050" cap="flat" cmpd="sng" algn="ctr">
                      <a:no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445946579"/>
                  </a:ext>
                </a:extLst>
              </a:tr>
              <a:tr h="0">
                <a:tc vMerge="1">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Synergy Grant SYG 2025</a:t>
                      </a:r>
                    </a:p>
                  </a:txBody>
                  <a:tcPr anchor="ctr">
                    <a:lnL>
                      <a:noFill/>
                    </a:lnL>
                    <a:lnR>
                      <a:noFill/>
                    </a:lnR>
                    <a:lnT>
                      <a:noFill/>
                    </a:lnT>
                    <a:lnB>
                      <a:noFill/>
                    </a:lnB>
                    <a:solidFill>
                      <a:srgbClr val="E7E7E7"/>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a:latin typeface="Aptos" panose="020B0004020202020204" pitchFamily="34" charset="0"/>
                        </a:rPr>
                        <a:t>11/07/2024</a:t>
                      </a:r>
                    </a:p>
                  </a:txBody>
                  <a:tcPr anchor="ctr">
                    <a:lnL>
                      <a:noFill/>
                    </a:lnL>
                    <a:lnR>
                      <a:noFill/>
                    </a:lnR>
                    <a:lnT>
                      <a:noFill/>
                    </a:lnT>
                    <a:lnB>
                      <a:noFill/>
                    </a:lnB>
                    <a:solidFill>
                      <a:srgbClr val="E7E7E7"/>
                    </a:solidFill>
                  </a:tcPr>
                </a:tc>
                <a:tc>
                  <a:txBody>
                    <a:bodyPr/>
                    <a:lstStyle/>
                    <a:p>
                      <a:pPr marL="0" marR="0" lvl="0" indent="0" algn="l" defTabSz="914400" rtl="0" eaLnBrk="1" fontAlgn="t" latinLnBrk="0" hangingPunct="1">
                        <a:lnSpc>
                          <a:spcPct val="100000"/>
                        </a:lnSpc>
                        <a:spcBef>
                          <a:spcPts val="0"/>
                        </a:spcBef>
                        <a:spcAft>
                          <a:spcPts val="0"/>
                        </a:spcAft>
                        <a:buClr>
                          <a:srgbClr val="000000"/>
                        </a:buClr>
                        <a:buSzPts val="1600"/>
                        <a:buFont typeface="Arial" panose="020B0604020202020204" pitchFamily="34" charset="0"/>
                        <a:buNone/>
                        <a:tabLst/>
                        <a:defRPr/>
                      </a:pPr>
                      <a:r>
                        <a:rPr lang="it-IT" sz="1600" kern="1200">
                          <a:solidFill>
                            <a:schemeClr val="tx1"/>
                          </a:solidFill>
                          <a:latin typeface="Aptos" panose="020B0004020202020204" pitchFamily="34" charset="0"/>
                          <a:ea typeface="+mn-ea"/>
                          <a:cs typeface="+mn-cs"/>
                        </a:rPr>
                        <a:t>06/11/2024</a:t>
                      </a:r>
                    </a:p>
                  </a:txBody>
                  <a:tcPr anchor="ctr">
                    <a:lnL>
                      <a:noFill/>
                    </a:lnL>
                    <a:lnR>
                      <a:noFill/>
                    </a:lnR>
                    <a:lnT>
                      <a:noFill/>
                    </a:lnT>
                    <a:lnB>
                      <a:noFill/>
                    </a:lnB>
                    <a:solidFill>
                      <a:srgbClr val="E7E7E7"/>
                    </a:solidFill>
                  </a:tcPr>
                </a:tc>
                <a:extLst>
                  <a:ext uri="{0D108BD9-81ED-4DB2-BD59-A6C34878D82A}">
                    <a16:rowId xmlns:a16="http://schemas.microsoft.com/office/drawing/2014/main" val="3117307725"/>
                  </a:ext>
                </a:extLst>
              </a:tr>
              <a:tr h="0">
                <a:tc rowSpan="5">
                  <a:txBody>
                    <a:bodyPr/>
                    <a:lstStyle/>
                    <a:p>
                      <a:pPr algn="l" rtl="0" fontAlgn="ctr"/>
                      <a:r>
                        <a:rPr lang="it-IT" sz="1600" b="1" i="0" u="none" strike="noStrike">
                          <a:solidFill>
                            <a:srgbClr val="28B032"/>
                          </a:solidFill>
                          <a:effectLst/>
                          <a:latin typeface="Aptos" panose="020B0004020202020204" pitchFamily="34" charset="0"/>
                        </a:rPr>
                        <a:t>MSCA</a:t>
                      </a:r>
                    </a:p>
                  </a:txBody>
                  <a:tcPr anchor="ctr">
                    <a:lnL>
                      <a:noFill/>
                    </a:lnL>
                    <a:lnR>
                      <a:noFill/>
                    </a:lnR>
                    <a:lnT>
                      <a:noFill/>
                    </a:lnT>
                    <a:lnB>
                      <a:noFill/>
                    </a:lnB>
                    <a:noFill/>
                  </a:tcPr>
                </a:tc>
                <a:tc>
                  <a:txBody>
                    <a:bodyPr/>
                    <a:lstStyle/>
                    <a:p>
                      <a:pPr algn="l"/>
                      <a:r>
                        <a:rPr lang="it-IT" sz="1600">
                          <a:latin typeface="Aptos" panose="020B0004020202020204" pitchFamily="34" charset="0"/>
                        </a:rPr>
                        <a:t>Call - MSCA </a:t>
                      </a:r>
                      <a:r>
                        <a:rPr lang="it-IT" sz="1600" err="1">
                          <a:latin typeface="Aptos" panose="020B0004020202020204" pitchFamily="34" charset="0"/>
                        </a:rPr>
                        <a:t>Doctoral</a:t>
                      </a:r>
                      <a:r>
                        <a:rPr lang="it-IT" sz="1600">
                          <a:latin typeface="Aptos" panose="020B0004020202020204" pitchFamily="34" charset="0"/>
                        </a:rPr>
                        <a:t> Networks 2025</a:t>
                      </a:r>
                    </a:p>
                  </a:txBody>
                  <a:tcPr anchor="ctr">
                    <a:lnL>
                      <a:noFill/>
                    </a:lnL>
                    <a:lnR>
                      <a:noFill/>
                    </a:lnR>
                    <a:lnT>
                      <a:noFill/>
                    </a:lnT>
                    <a:lnB>
                      <a:noFill/>
                    </a:lnB>
                    <a:noFill/>
                  </a:tcPr>
                </a:tc>
                <a:tc>
                  <a:txBody>
                    <a:bodyPr/>
                    <a:lstStyle/>
                    <a:p>
                      <a:pPr algn="l" rtl="0" fontAlgn="b">
                        <a:buClr>
                          <a:srgbClr val="000000"/>
                        </a:buClr>
                        <a:buSzPts val="1600"/>
                        <a:buFont typeface="Aptos" panose="020B0004020202020204" pitchFamily="34" charset="0"/>
                        <a:buNone/>
                      </a:pPr>
                      <a:r>
                        <a:rPr lang="it-IT" sz="1600">
                          <a:latin typeface="Aptos" panose="020B0004020202020204" pitchFamily="34" charset="0"/>
                        </a:rPr>
                        <a:t>28/05/2025</a:t>
                      </a:r>
                      <a:endParaRPr lang="it-IT" sz="1600" b="0" i="0" u="none" strike="noStrike">
                        <a:solidFill>
                          <a:schemeClr val="tx1"/>
                        </a:solidFill>
                        <a:effectLst/>
                        <a:latin typeface="Aptos" panose="020B0004020202020204" pitchFamily="34" charset="0"/>
                      </a:endParaRPr>
                    </a:p>
                  </a:txBody>
                  <a:tcPr anchor="ctr">
                    <a:lnL>
                      <a:noFill/>
                    </a:lnL>
                    <a:lnR>
                      <a:noFill/>
                    </a:lnR>
                    <a:lnT>
                      <a:noFill/>
                    </a:lnT>
                    <a:lnB>
                      <a:noFill/>
                    </a:lnB>
                    <a:noFill/>
                  </a:tcPr>
                </a:tc>
                <a:tc>
                  <a:txBody>
                    <a:bodyPr/>
                    <a:lstStyle/>
                    <a:p>
                      <a:pPr marL="0" marR="0" lvl="0" indent="0" algn="l" defTabSz="914400" rtl="0" eaLnBrk="1" fontAlgn="t" latinLnBrk="0" hangingPunct="1">
                        <a:lnSpc>
                          <a:spcPct val="100000"/>
                        </a:lnSpc>
                        <a:spcBef>
                          <a:spcPts val="0"/>
                        </a:spcBef>
                        <a:spcAft>
                          <a:spcPts val="0"/>
                        </a:spcAft>
                        <a:buClr>
                          <a:srgbClr val="000000"/>
                        </a:buClr>
                        <a:buSzPts val="1600"/>
                        <a:buFont typeface="Arial" panose="020B0604020202020204" pitchFamily="34" charset="0"/>
                        <a:buNone/>
                        <a:tabLst/>
                        <a:defRPr/>
                      </a:pPr>
                      <a:r>
                        <a:rPr lang="it-IT" sz="1600" kern="1200">
                          <a:solidFill>
                            <a:schemeClr val="tx1"/>
                          </a:solidFill>
                          <a:latin typeface="Aptos" panose="020B0004020202020204" pitchFamily="34" charset="0"/>
                          <a:ea typeface="+mn-ea"/>
                          <a:cs typeface="+mn-cs"/>
                        </a:rPr>
                        <a:t>25/11/2025</a:t>
                      </a:r>
                    </a:p>
                  </a:txBody>
                  <a:tcPr anchor="ctr">
                    <a:lnL>
                      <a:noFill/>
                    </a:lnL>
                    <a:lnR>
                      <a:noFill/>
                    </a:lnR>
                    <a:lnT>
                      <a:noFill/>
                    </a:lnT>
                    <a:lnB>
                      <a:noFill/>
                    </a:lnB>
                    <a:noFill/>
                  </a:tcPr>
                </a:tc>
                <a:extLst>
                  <a:ext uri="{0D108BD9-81ED-4DB2-BD59-A6C34878D82A}">
                    <a16:rowId xmlns:a16="http://schemas.microsoft.com/office/drawing/2014/main" val="1833872487"/>
                  </a:ext>
                </a:extLst>
              </a:tr>
              <a:tr h="0">
                <a:tc vMerge="1">
                  <a:txBody>
                    <a:bodyPr/>
                    <a:lstStyle/>
                    <a:p>
                      <a:endParaRPr lang="it-IT"/>
                    </a:p>
                  </a:txBody>
                  <a:tcPr/>
                </a:tc>
                <a:tc>
                  <a:txBody>
                    <a:bodyPr/>
                    <a:lstStyle/>
                    <a:p>
                      <a:pPr marL="0" marR="0" lvl="0" indent="0" algn="l" defTabSz="914400" rtl="0" eaLnBrk="1" fontAlgn="b"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a:latin typeface="Aptos" panose="020B0004020202020204" pitchFamily="34" charset="0"/>
                        </a:rPr>
                        <a:t>Call - MSCA </a:t>
                      </a:r>
                      <a:r>
                        <a:rPr lang="it-IT" sz="1600" err="1">
                          <a:latin typeface="Aptos" panose="020B0004020202020204" pitchFamily="34" charset="0"/>
                        </a:rPr>
                        <a:t>Postdoctoral</a:t>
                      </a:r>
                      <a:r>
                        <a:rPr lang="it-IT" sz="1600">
                          <a:latin typeface="Aptos" panose="020B0004020202020204" pitchFamily="34" charset="0"/>
                        </a:rPr>
                        <a:t> </a:t>
                      </a:r>
                      <a:r>
                        <a:rPr lang="it-IT" sz="1600" err="1">
                          <a:latin typeface="Aptos" panose="020B0004020202020204" pitchFamily="34" charset="0"/>
                        </a:rPr>
                        <a:t>Fellowships</a:t>
                      </a:r>
                      <a:r>
                        <a:rPr lang="it-IT" sz="1600">
                          <a:latin typeface="Aptos" panose="020B0004020202020204" pitchFamily="34" charset="0"/>
                        </a:rPr>
                        <a:t> 2025</a:t>
                      </a:r>
                    </a:p>
                  </a:txBody>
                  <a:tcPr anchor="ctr">
                    <a:lnL>
                      <a:noFill/>
                    </a:lnL>
                    <a:lnR>
                      <a:noFill/>
                    </a:lnR>
                    <a:lnT>
                      <a:noFill/>
                    </a:lnT>
                    <a:lnB>
                      <a:noFill/>
                    </a:lnB>
                    <a:noFill/>
                  </a:tcPr>
                </a:tc>
                <a:tc>
                  <a:txBody>
                    <a:bodyPr/>
                    <a:lstStyle/>
                    <a:p>
                      <a:pPr algn="l" rtl="0" fontAlgn="b">
                        <a:buClr>
                          <a:srgbClr val="000000"/>
                        </a:buClr>
                        <a:buSzPts val="1600"/>
                        <a:buFont typeface="Aptos" panose="020B0004020202020204" pitchFamily="34" charset="0"/>
                        <a:buNone/>
                      </a:pPr>
                      <a:r>
                        <a:rPr lang="it-IT" sz="1600">
                          <a:latin typeface="Aptos" panose="020B0004020202020204" pitchFamily="34" charset="0"/>
                        </a:rPr>
                        <a:t>09/04/2025</a:t>
                      </a:r>
                      <a:endParaRPr lang="it-IT" sz="1600" b="0" i="0" u="none" strike="noStrike">
                        <a:solidFill>
                          <a:schemeClr val="tx1"/>
                        </a:solidFill>
                        <a:effectLst/>
                        <a:latin typeface="Aptos" panose="020B0004020202020204" pitchFamily="34" charset="0"/>
                      </a:endParaRPr>
                    </a:p>
                  </a:txBody>
                  <a:tcPr anchor="ctr">
                    <a:lnL>
                      <a:noFill/>
                    </a:lnL>
                    <a:lnR>
                      <a:noFill/>
                    </a:lnR>
                    <a:lnT>
                      <a:noFill/>
                    </a:lnT>
                    <a:lnB>
                      <a:noFill/>
                    </a:lnB>
                    <a:noFill/>
                  </a:tcPr>
                </a:tc>
                <a:tc>
                  <a:txBody>
                    <a:bodyPr/>
                    <a:lstStyle/>
                    <a:p>
                      <a:pPr marL="0" marR="0" lvl="0" indent="0" algn="l" defTabSz="914400" rtl="0" eaLnBrk="1" fontAlgn="t" latinLnBrk="0" hangingPunct="1">
                        <a:lnSpc>
                          <a:spcPct val="100000"/>
                        </a:lnSpc>
                        <a:spcBef>
                          <a:spcPts val="0"/>
                        </a:spcBef>
                        <a:spcAft>
                          <a:spcPts val="0"/>
                        </a:spcAft>
                        <a:buClr>
                          <a:srgbClr val="000000"/>
                        </a:buClr>
                        <a:buSzPts val="1600"/>
                        <a:buFont typeface="Arial" panose="020B0604020202020204" pitchFamily="34" charset="0"/>
                        <a:buNone/>
                        <a:tabLst/>
                        <a:defRPr/>
                      </a:pPr>
                      <a:r>
                        <a:rPr lang="it-IT" sz="1600" kern="1200">
                          <a:solidFill>
                            <a:schemeClr val="tx1"/>
                          </a:solidFill>
                          <a:latin typeface="Aptos" panose="020B0004020202020204" pitchFamily="34" charset="0"/>
                          <a:ea typeface="+mn-ea"/>
                          <a:cs typeface="+mn-cs"/>
                        </a:rPr>
                        <a:t>10/09/2025</a:t>
                      </a:r>
                    </a:p>
                  </a:txBody>
                  <a:tcPr anchor="ctr">
                    <a:lnL>
                      <a:noFill/>
                    </a:lnL>
                    <a:lnR>
                      <a:noFill/>
                    </a:lnR>
                    <a:lnT>
                      <a:noFill/>
                    </a:lnT>
                    <a:lnB>
                      <a:noFill/>
                    </a:lnB>
                    <a:noFill/>
                  </a:tcPr>
                </a:tc>
                <a:extLst>
                  <a:ext uri="{0D108BD9-81ED-4DB2-BD59-A6C34878D82A}">
                    <a16:rowId xmlns:a16="http://schemas.microsoft.com/office/drawing/2014/main" val="338552058"/>
                  </a:ext>
                </a:extLst>
              </a:tr>
              <a:tr h="0">
                <a:tc vMerge="1">
                  <a:txBody>
                    <a:bodyPr/>
                    <a:lstStyle/>
                    <a:p>
                      <a:endParaRPr lang="it-IT"/>
                    </a:p>
                  </a:txBody>
                  <a:tcPr/>
                </a:tc>
                <a:tc>
                  <a:txBody>
                    <a:bodyPr/>
                    <a:lstStyle/>
                    <a:p>
                      <a:pPr marL="0" marR="0" lvl="0" indent="0" algn="l" defTabSz="914400" rtl="0" eaLnBrk="1" fontAlgn="b"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a:latin typeface="Aptos" panose="020B0004020202020204" pitchFamily="34" charset="0"/>
                        </a:rPr>
                        <a:t>Call - MSCA Staff </a:t>
                      </a:r>
                      <a:r>
                        <a:rPr lang="it-IT" sz="1600" err="1">
                          <a:latin typeface="Aptos" panose="020B0004020202020204" pitchFamily="34" charset="0"/>
                        </a:rPr>
                        <a:t>Exchanges</a:t>
                      </a:r>
                      <a:r>
                        <a:rPr lang="it-IT" sz="1600">
                          <a:latin typeface="Aptos" panose="020B0004020202020204" pitchFamily="34" charset="0"/>
                        </a:rPr>
                        <a:t> 2025</a:t>
                      </a:r>
                    </a:p>
                  </a:txBody>
                  <a:tcPr anchor="ctr">
                    <a:lnL>
                      <a:noFill/>
                    </a:lnL>
                    <a:lnR>
                      <a:noFill/>
                    </a:lnR>
                    <a:lnT>
                      <a:noFill/>
                    </a:lnT>
                    <a:lnB>
                      <a:noFill/>
                    </a:lnB>
                    <a:noFill/>
                  </a:tcPr>
                </a:tc>
                <a:tc>
                  <a:txBody>
                    <a:bodyPr/>
                    <a:lstStyle/>
                    <a:p>
                      <a:pPr marL="0" marR="0" lvl="0" indent="0" algn="l" defTabSz="914400" rtl="0" eaLnBrk="1" fontAlgn="b"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a:latin typeface="Aptos" panose="020B0004020202020204" pitchFamily="34" charset="0"/>
                        </a:rPr>
                        <a:t>27/03/2025</a:t>
                      </a:r>
                    </a:p>
                  </a:txBody>
                  <a:tcPr anchor="ctr">
                    <a:lnL>
                      <a:noFill/>
                    </a:lnL>
                    <a:lnR>
                      <a:noFill/>
                    </a:lnR>
                    <a:lnT>
                      <a:noFill/>
                    </a:lnT>
                    <a:lnB>
                      <a:noFill/>
                    </a:lnB>
                    <a:noFill/>
                  </a:tcPr>
                </a:tc>
                <a:tc>
                  <a:txBody>
                    <a:bodyPr/>
                    <a:lstStyle/>
                    <a:p>
                      <a:pPr marL="0" marR="0" lvl="0" indent="0" algn="l" defTabSz="914400" rtl="0" eaLnBrk="1" fontAlgn="t" latinLnBrk="0" hangingPunct="1">
                        <a:lnSpc>
                          <a:spcPct val="100000"/>
                        </a:lnSpc>
                        <a:spcBef>
                          <a:spcPts val="0"/>
                        </a:spcBef>
                        <a:spcAft>
                          <a:spcPts val="0"/>
                        </a:spcAft>
                        <a:buClr>
                          <a:srgbClr val="000000"/>
                        </a:buClr>
                        <a:buSzPts val="1600"/>
                        <a:buFont typeface="Arial" panose="020B0604020202020204" pitchFamily="34" charset="0"/>
                        <a:buNone/>
                        <a:tabLst/>
                        <a:defRPr/>
                      </a:pPr>
                      <a:r>
                        <a:rPr lang="it-IT" sz="1600" kern="1200">
                          <a:solidFill>
                            <a:schemeClr val="tx1"/>
                          </a:solidFill>
                          <a:latin typeface="Aptos" panose="020B0004020202020204" pitchFamily="34" charset="0"/>
                          <a:ea typeface="+mn-ea"/>
                          <a:cs typeface="+mn-cs"/>
                        </a:rPr>
                        <a:t>08/10/2025</a:t>
                      </a:r>
                    </a:p>
                  </a:txBody>
                  <a:tcPr anchor="ctr">
                    <a:lnL>
                      <a:noFill/>
                    </a:lnL>
                    <a:lnR>
                      <a:noFill/>
                    </a:lnR>
                    <a:lnT>
                      <a:noFill/>
                    </a:lnT>
                    <a:lnB>
                      <a:noFill/>
                    </a:lnB>
                    <a:noFill/>
                  </a:tcPr>
                </a:tc>
                <a:extLst>
                  <a:ext uri="{0D108BD9-81ED-4DB2-BD59-A6C34878D82A}">
                    <a16:rowId xmlns:a16="http://schemas.microsoft.com/office/drawing/2014/main" val="859382315"/>
                  </a:ext>
                </a:extLst>
              </a:tr>
              <a:tr h="0">
                <a:tc vMerge="1">
                  <a:txBody>
                    <a:bodyPr/>
                    <a:lstStyle/>
                    <a:p>
                      <a:endParaRPr lang="it-IT"/>
                    </a:p>
                  </a:txBody>
                  <a:tcPr/>
                </a:tc>
                <a:tc>
                  <a:txBody>
                    <a:bodyPr/>
                    <a:lstStyle/>
                    <a:p>
                      <a:pPr marL="0" marR="0" lvl="0" indent="0" algn="l" defTabSz="914400" rtl="0" eaLnBrk="1" fontAlgn="b"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a:latin typeface="Aptos" panose="020B0004020202020204" pitchFamily="34" charset="0"/>
                        </a:rPr>
                        <a:t>Call - MSCA COFUND 2025</a:t>
                      </a:r>
                    </a:p>
                  </a:txBody>
                  <a:tcPr anchor="ctr">
                    <a:lnL>
                      <a:noFill/>
                    </a:lnL>
                    <a:lnR>
                      <a:noFill/>
                    </a:lnR>
                    <a:lnT>
                      <a:noFill/>
                    </a:lnT>
                    <a:lnB>
                      <a:noFill/>
                    </a:lnB>
                    <a:noFill/>
                  </a:tcPr>
                </a:tc>
                <a:tc>
                  <a:txBody>
                    <a:bodyPr/>
                    <a:lstStyle/>
                    <a:p>
                      <a:pPr marL="0" marR="0" lvl="0" indent="0" algn="l" defTabSz="914400" rtl="0" eaLnBrk="1" fontAlgn="b"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a:latin typeface="Aptos" panose="020B0004020202020204" pitchFamily="34" charset="0"/>
                        </a:rPr>
                        <a:t>23/01/2025</a:t>
                      </a:r>
                    </a:p>
                  </a:txBody>
                  <a:tcPr anchor="ctr">
                    <a:lnL>
                      <a:noFill/>
                    </a:lnL>
                    <a:lnR>
                      <a:noFill/>
                    </a:lnR>
                    <a:lnT>
                      <a:noFill/>
                    </a:lnT>
                    <a:lnB>
                      <a:noFill/>
                    </a:lnB>
                    <a:noFill/>
                  </a:tcPr>
                </a:tc>
                <a:tc>
                  <a:txBody>
                    <a:bodyPr/>
                    <a:lstStyle/>
                    <a:p>
                      <a:pPr marL="0" marR="0" lvl="0" indent="0" algn="l" defTabSz="914400" rtl="0" eaLnBrk="1" fontAlgn="t" latinLnBrk="0" hangingPunct="1">
                        <a:lnSpc>
                          <a:spcPct val="100000"/>
                        </a:lnSpc>
                        <a:spcBef>
                          <a:spcPts val="0"/>
                        </a:spcBef>
                        <a:spcAft>
                          <a:spcPts val="0"/>
                        </a:spcAft>
                        <a:buClr>
                          <a:srgbClr val="000000"/>
                        </a:buClr>
                        <a:buSzPts val="1600"/>
                        <a:buFont typeface="Arial" panose="020B0604020202020204" pitchFamily="34" charset="0"/>
                        <a:buNone/>
                        <a:tabLst/>
                        <a:defRPr/>
                      </a:pPr>
                      <a:r>
                        <a:rPr lang="it-IT" sz="1600" kern="1200">
                          <a:solidFill>
                            <a:schemeClr val="tx1"/>
                          </a:solidFill>
                          <a:latin typeface="Aptos" panose="020B0004020202020204" pitchFamily="34" charset="0"/>
                          <a:ea typeface="+mn-ea"/>
                          <a:cs typeface="+mn-cs"/>
                        </a:rPr>
                        <a:t>24/06/2025</a:t>
                      </a:r>
                    </a:p>
                  </a:txBody>
                  <a:tcPr anchor="ctr">
                    <a:lnL>
                      <a:noFill/>
                    </a:lnL>
                    <a:lnR>
                      <a:noFill/>
                    </a:lnR>
                    <a:lnT>
                      <a:noFill/>
                    </a:lnT>
                    <a:lnB>
                      <a:noFill/>
                    </a:lnB>
                    <a:noFill/>
                  </a:tcPr>
                </a:tc>
                <a:extLst>
                  <a:ext uri="{0D108BD9-81ED-4DB2-BD59-A6C34878D82A}">
                    <a16:rowId xmlns:a16="http://schemas.microsoft.com/office/drawing/2014/main" val="3293211957"/>
                  </a:ext>
                </a:extLst>
              </a:tr>
              <a:tr h="0">
                <a:tc vMerge="1">
                  <a:txBody>
                    <a:bodyPr/>
                    <a:lstStyle/>
                    <a:p>
                      <a:endParaRPr lang="it-IT"/>
                    </a:p>
                  </a:txBody>
                  <a:tcPr/>
                </a:tc>
                <a:tc>
                  <a:txBody>
                    <a:bodyPr/>
                    <a:lstStyle/>
                    <a:p>
                      <a:pPr marL="0" marR="0" lvl="0" indent="0" algn="l" defTabSz="914400" rtl="0" eaLnBrk="1" fontAlgn="b"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a:latin typeface="Aptos" panose="020B0004020202020204" pitchFamily="34" charset="0"/>
                        </a:rPr>
                        <a:t>Call - MSCA and </a:t>
                      </a:r>
                      <a:r>
                        <a:rPr lang="it-IT" sz="1600" err="1">
                          <a:latin typeface="Aptos" panose="020B0004020202020204" pitchFamily="34" charset="0"/>
                        </a:rPr>
                        <a:t>Citizens</a:t>
                      </a:r>
                      <a:r>
                        <a:rPr lang="it-IT" sz="1600">
                          <a:latin typeface="Aptos" panose="020B0004020202020204" pitchFamily="34" charset="0"/>
                        </a:rPr>
                        <a:t> 2025</a:t>
                      </a:r>
                    </a:p>
                  </a:txBody>
                  <a:tcPr anchor="ctr">
                    <a:lnL>
                      <a:noFill/>
                    </a:lnL>
                    <a:lnR>
                      <a:noFill/>
                    </a:lnR>
                    <a:lnT>
                      <a:noFill/>
                    </a:lnT>
                    <a:lnB>
                      <a:noFill/>
                    </a:lnB>
                    <a:noFill/>
                  </a:tcPr>
                </a:tc>
                <a:tc>
                  <a:txBody>
                    <a:bodyPr/>
                    <a:lstStyle/>
                    <a:p>
                      <a:pPr marL="0" marR="0" lvl="0" indent="0" algn="l" defTabSz="914400" rtl="0" eaLnBrk="1" fontAlgn="b"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a:latin typeface="Aptos" panose="020B0004020202020204" pitchFamily="34" charset="0"/>
                        </a:rPr>
                        <a:t>17/06/2025</a:t>
                      </a:r>
                    </a:p>
                  </a:txBody>
                  <a:tcPr anchor="ctr">
                    <a:lnL>
                      <a:noFill/>
                    </a:lnL>
                    <a:lnR>
                      <a:noFill/>
                    </a:lnR>
                    <a:lnT>
                      <a:noFill/>
                    </a:lnT>
                    <a:lnB>
                      <a:noFill/>
                    </a:lnB>
                    <a:noFill/>
                  </a:tcPr>
                </a:tc>
                <a:tc>
                  <a:txBody>
                    <a:bodyPr/>
                    <a:lstStyle/>
                    <a:p>
                      <a:pPr marL="0" marR="0" lvl="0" indent="0" algn="l" defTabSz="914400" rtl="0" eaLnBrk="1" fontAlgn="t" latinLnBrk="0" hangingPunct="1">
                        <a:lnSpc>
                          <a:spcPct val="100000"/>
                        </a:lnSpc>
                        <a:spcBef>
                          <a:spcPts val="0"/>
                        </a:spcBef>
                        <a:spcAft>
                          <a:spcPts val="0"/>
                        </a:spcAft>
                        <a:buClr>
                          <a:srgbClr val="000000"/>
                        </a:buClr>
                        <a:buSzPts val="1600"/>
                        <a:buFont typeface="Arial" panose="020B0604020202020204" pitchFamily="34" charset="0"/>
                        <a:buNone/>
                        <a:tabLst/>
                        <a:defRPr/>
                      </a:pPr>
                      <a:r>
                        <a:rPr lang="it-IT" sz="1600" kern="1200">
                          <a:solidFill>
                            <a:schemeClr val="tx1"/>
                          </a:solidFill>
                          <a:latin typeface="Aptos" panose="020B0004020202020204" pitchFamily="34" charset="0"/>
                          <a:ea typeface="+mn-ea"/>
                          <a:cs typeface="+mn-cs"/>
                        </a:rPr>
                        <a:t>22/10/2025</a:t>
                      </a:r>
                    </a:p>
                  </a:txBody>
                  <a:tcPr anchor="ctr">
                    <a:lnL>
                      <a:noFill/>
                    </a:lnL>
                    <a:lnR>
                      <a:noFill/>
                    </a:lnR>
                    <a:lnT>
                      <a:noFill/>
                    </a:lnT>
                    <a:lnB>
                      <a:noFill/>
                    </a:lnB>
                    <a:noFill/>
                  </a:tcPr>
                </a:tc>
                <a:extLst>
                  <a:ext uri="{0D108BD9-81ED-4DB2-BD59-A6C34878D82A}">
                    <a16:rowId xmlns:a16="http://schemas.microsoft.com/office/drawing/2014/main" val="4206443780"/>
                  </a:ext>
                </a:extLst>
              </a:tr>
              <a:tr h="0">
                <a:tc>
                  <a:txBody>
                    <a:bodyPr/>
                    <a:lstStyle/>
                    <a:p>
                      <a:pPr algn="l" rtl="0" fontAlgn="ctr"/>
                      <a:r>
                        <a:rPr lang="it-IT" sz="1600" b="1" i="0" u="none" strike="noStrike">
                          <a:solidFill>
                            <a:srgbClr val="28B032"/>
                          </a:solidFill>
                          <a:effectLst/>
                          <a:latin typeface="Aptos" panose="020B0004020202020204" pitchFamily="34" charset="0"/>
                        </a:rPr>
                        <a:t>RIs</a:t>
                      </a:r>
                    </a:p>
                  </a:txBody>
                  <a:tcPr anchor="ctr">
                    <a:lnL>
                      <a:noFill/>
                    </a:lnL>
                    <a:lnR>
                      <a:noFill/>
                    </a:lnR>
                    <a:lnT>
                      <a:noFill/>
                    </a:lnT>
                    <a:lnB w="19050" cap="flat" cmpd="sng" algn="ctr">
                      <a:noFill/>
                      <a:prstDash val="solid"/>
                      <a:round/>
                      <a:headEnd type="none" w="med" len="med"/>
                      <a:tailEnd type="none" w="med" len="med"/>
                    </a:lnB>
                    <a:solidFill>
                      <a:srgbClr val="E7E7E7"/>
                    </a:solidFill>
                  </a:tcPr>
                </a:tc>
                <a:tc>
                  <a:txBody>
                    <a:bodyPr/>
                    <a:lstStyle/>
                    <a:p>
                      <a:pPr algn="l" rtl="0" fontAlgn="b"/>
                      <a:r>
                        <a:rPr lang="it-IT" sz="1600" b="0" i="0" u="none" strike="noStrike">
                          <a:solidFill>
                            <a:schemeClr val="tx1"/>
                          </a:solidFill>
                          <a:effectLst/>
                          <a:latin typeface="Aptos" panose="020B0004020202020204" pitchFamily="34" charset="0"/>
                        </a:rPr>
                        <a:t>Tutte le </a:t>
                      </a:r>
                      <a:r>
                        <a:rPr lang="it-IT" sz="1600" b="0" i="0" u="none" strike="noStrike" err="1">
                          <a:solidFill>
                            <a:schemeClr val="tx1"/>
                          </a:solidFill>
                          <a:effectLst/>
                          <a:latin typeface="Aptos" panose="020B0004020202020204" pitchFamily="34" charset="0"/>
                        </a:rPr>
                        <a:t>destination</a:t>
                      </a:r>
                      <a:endParaRPr lang="it-IT" sz="1600" b="0" i="0" u="none" strike="noStrike">
                        <a:solidFill>
                          <a:schemeClr val="tx1"/>
                        </a:solidFill>
                        <a:effectLst/>
                        <a:latin typeface="Aptos" panose="020B0004020202020204" pitchFamily="34" charset="0"/>
                      </a:endParaRPr>
                    </a:p>
                  </a:txBody>
                  <a:tcPr anchor="ctr">
                    <a:lnL>
                      <a:noFill/>
                    </a:lnL>
                    <a:lnR>
                      <a:noFill/>
                    </a:lnR>
                    <a:lnT>
                      <a:noFill/>
                    </a:lnT>
                    <a:lnB w="19050" cap="flat" cmpd="sng" algn="ctr">
                      <a:noFill/>
                      <a:prstDash val="solid"/>
                      <a:round/>
                      <a:headEnd type="none" w="med" len="med"/>
                      <a:tailEnd type="none" w="med" len="med"/>
                    </a:lnB>
                    <a:solidFill>
                      <a:srgbClr val="E7E7E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600" kern="1200">
                          <a:solidFill>
                            <a:schemeClr val="tx1"/>
                          </a:solidFill>
                          <a:latin typeface="Aptos" panose="020B0004020202020204" pitchFamily="34" charset="0"/>
                          <a:ea typeface="+mn-ea"/>
                          <a:cs typeface="+mn-cs"/>
                        </a:rPr>
                        <a:t>06/05/2025</a:t>
                      </a:r>
                    </a:p>
                  </a:txBody>
                  <a:tcPr anchor="ctr">
                    <a:lnL>
                      <a:noFill/>
                    </a:lnL>
                    <a:lnR>
                      <a:noFill/>
                    </a:lnR>
                    <a:lnT>
                      <a:noFill/>
                    </a:lnT>
                    <a:lnB w="19050" cap="flat" cmpd="sng" algn="ctr">
                      <a:noFill/>
                      <a:prstDash val="solid"/>
                      <a:round/>
                      <a:headEnd type="none" w="med" len="med"/>
                      <a:tailEnd type="none" w="med" len="med"/>
                    </a:lnB>
                    <a:solidFill>
                      <a:srgbClr val="E7E7E7"/>
                    </a:solidFill>
                  </a:tcPr>
                </a:tc>
                <a:tc>
                  <a:txBody>
                    <a:bodyPr/>
                    <a:lstStyle/>
                    <a:p>
                      <a:pPr marL="355600" indent="0" algn="l" rtl="0" fontAlgn="b">
                        <a:buFont typeface="Arial" panose="020B0604020202020204" pitchFamily="34" charset="0"/>
                        <a:buNone/>
                      </a:pPr>
                      <a:r>
                        <a:rPr lang="it-IT" sz="1600" kern="1200" dirty="0">
                          <a:solidFill>
                            <a:schemeClr val="tx1"/>
                          </a:solidFill>
                          <a:latin typeface="Aptos" panose="020B0004020202020204" pitchFamily="34" charset="0"/>
                          <a:ea typeface="+mn-ea"/>
                          <a:cs typeface="+mn-cs"/>
                        </a:rPr>
                        <a:t>18/09/2025</a:t>
                      </a:r>
                    </a:p>
                  </a:txBody>
                  <a:tcPr anchor="ctr">
                    <a:lnL>
                      <a:noFill/>
                    </a:lnL>
                    <a:lnR>
                      <a:noFill/>
                    </a:lnR>
                    <a:lnT>
                      <a:noFill/>
                    </a:lnT>
                    <a:lnB w="19050"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176516807"/>
                  </a:ext>
                </a:extLst>
              </a:tr>
            </a:tbl>
          </a:graphicData>
        </a:graphic>
      </p:graphicFrame>
    </p:spTree>
    <p:extLst>
      <p:ext uri="{BB962C8B-B14F-4D97-AF65-F5344CB8AC3E}">
        <p14:creationId xmlns:p14="http://schemas.microsoft.com/office/powerpoint/2010/main" val="402284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CB67D-20E8-C3E0-50C0-C9C8ED9CA92D}"/>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05BE14E2-0157-D6A4-AE1F-24CB6F2E3647}"/>
              </a:ext>
            </a:extLst>
          </p:cNvPr>
          <p:cNvSpPr>
            <a:spLocks noGrp="1"/>
          </p:cNvSpPr>
          <p:nvPr>
            <p:ph type="title"/>
          </p:nvPr>
        </p:nvSpPr>
        <p:spPr>
          <a:xfrm>
            <a:off x="718558" y="607743"/>
            <a:ext cx="10515600" cy="928688"/>
          </a:xfrm>
        </p:spPr>
        <p:txBody>
          <a:bodyPr>
            <a:normAutofit/>
          </a:bodyPr>
          <a:lstStyle/>
          <a:p>
            <a:r>
              <a:rPr lang="it-IT"/>
              <a:t>Pillar I – Calls 2025</a:t>
            </a:r>
          </a:p>
        </p:txBody>
      </p:sp>
      <p:graphicFrame>
        <p:nvGraphicFramePr>
          <p:cNvPr id="3" name="Tabella 2">
            <a:extLst>
              <a:ext uri="{FF2B5EF4-FFF2-40B4-BE49-F238E27FC236}">
                <a16:creationId xmlns:a16="http://schemas.microsoft.com/office/drawing/2014/main" id="{F7490CF7-62FE-0B1F-D83B-91109EA922FD}"/>
              </a:ext>
            </a:extLst>
          </p:cNvPr>
          <p:cNvGraphicFramePr>
            <a:graphicFrameLocks noGrp="1"/>
          </p:cNvGraphicFramePr>
          <p:nvPr>
            <p:extLst>
              <p:ext uri="{D42A27DB-BD31-4B8C-83A1-F6EECF244321}">
                <p14:modId xmlns:p14="http://schemas.microsoft.com/office/powerpoint/2010/main" val="3073254823"/>
              </p:ext>
            </p:extLst>
          </p:nvPr>
        </p:nvGraphicFramePr>
        <p:xfrm>
          <a:off x="843280" y="1806622"/>
          <a:ext cx="10932160" cy="3756104"/>
        </p:xfrm>
        <a:graphic>
          <a:graphicData uri="http://schemas.openxmlformats.org/drawingml/2006/table">
            <a:tbl>
              <a:tblPr firstRow="1" bandRow="1"/>
              <a:tblGrid>
                <a:gridCol w="2733040">
                  <a:extLst>
                    <a:ext uri="{9D8B030D-6E8A-4147-A177-3AD203B41FA5}">
                      <a16:colId xmlns:a16="http://schemas.microsoft.com/office/drawing/2014/main" val="1300911069"/>
                    </a:ext>
                  </a:extLst>
                </a:gridCol>
                <a:gridCol w="2733040">
                  <a:extLst>
                    <a:ext uri="{9D8B030D-6E8A-4147-A177-3AD203B41FA5}">
                      <a16:colId xmlns:a16="http://schemas.microsoft.com/office/drawing/2014/main" val="1797478689"/>
                    </a:ext>
                  </a:extLst>
                </a:gridCol>
                <a:gridCol w="2733040">
                  <a:extLst>
                    <a:ext uri="{9D8B030D-6E8A-4147-A177-3AD203B41FA5}">
                      <a16:colId xmlns:a16="http://schemas.microsoft.com/office/drawing/2014/main" val="3109402492"/>
                    </a:ext>
                  </a:extLst>
                </a:gridCol>
                <a:gridCol w="2733040">
                  <a:extLst>
                    <a:ext uri="{9D8B030D-6E8A-4147-A177-3AD203B41FA5}">
                      <a16:colId xmlns:a16="http://schemas.microsoft.com/office/drawing/2014/main" val="2883578955"/>
                    </a:ext>
                  </a:extLst>
                </a:gridCol>
              </a:tblGrid>
              <a:tr h="418024">
                <a:tc>
                  <a:txBody>
                    <a:bodyPr/>
                    <a:lstStyle/>
                    <a:p>
                      <a:pPr algn="l" rtl="0" fontAlgn="ctr"/>
                      <a:r>
                        <a:rPr lang="it-IT" sz="1600" b="1" i="0" u="none" strike="noStrike" dirty="0" err="1">
                          <a:solidFill>
                            <a:srgbClr val="FFFFFF"/>
                          </a:solidFill>
                          <a:effectLst/>
                          <a:latin typeface="Aptos" panose="020B0004020202020204" pitchFamily="34" charset="0"/>
                        </a:rPr>
                        <a:t>Thematic</a:t>
                      </a:r>
                      <a:r>
                        <a:rPr lang="it-IT" sz="1600" b="1" i="0" u="none" strike="noStrike" dirty="0">
                          <a:solidFill>
                            <a:srgbClr val="FFFFFF"/>
                          </a:solidFill>
                          <a:effectLst/>
                          <a:latin typeface="Aptos" panose="020B0004020202020204" pitchFamily="34" charset="0"/>
                        </a:rPr>
                        <a:t> Area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algn="l" rtl="0" fontAlgn="ctr"/>
                      <a:r>
                        <a:rPr lang="it-IT" sz="1600" b="1" i="0" u="none" strike="noStrike">
                          <a:solidFill>
                            <a:srgbClr val="FFFFFF"/>
                          </a:solidFill>
                          <a:effectLst/>
                          <a:latin typeface="Aptos" panose="020B0004020202020204" pitchFamily="34" charset="0"/>
                        </a:rPr>
                        <a:t>Call</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algn="l" rtl="0" fontAlgn="ctr"/>
                      <a:r>
                        <a:rPr lang="it-IT" sz="1600" b="1" i="0" u="none" strike="noStrike" dirty="0">
                          <a:solidFill>
                            <a:srgbClr val="FFFFFF"/>
                          </a:solidFill>
                          <a:effectLst/>
                          <a:latin typeface="Aptos" panose="020B0004020202020204" pitchFamily="34" charset="0"/>
                        </a:rPr>
                        <a:t>Calls opening</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algn="l" rtl="0" fontAlgn="ctr"/>
                      <a:r>
                        <a:rPr lang="it-IT" sz="1600" b="1" i="0" u="none" strike="noStrike" dirty="0">
                          <a:solidFill>
                            <a:srgbClr val="FFFFFF"/>
                          </a:solidFill>
                          <a:effectLst/>
                          <a:latin typeface="Aptos" panose="020B0004020202020204" pitchFamily="34" charset="0"/>
                        </a:rPr>
                        <a:t>Calls </a:t>
                      </a:r>
                      <a:r>
                        <a:rPr lang="it-IT" sz="1600" b="1" i="0" u="none" strike="noStrike" dirty="0" err="1">
                          <a:solidFill>
                            <a:srgbClr val="FFFFFF"/>
                          </a:solidFill>
                          <a:effectLst/>
                          <a:latin typeface="Aptos" panose="020B0004020202020204" pitchFamily="34" charset="0"/>
                        </a:rPr>
                        <a:t>closures</a:t>
                      </a:r>
                      <a:endParaRPr lang="it-IT" sz="1600" b="1" i="0" u="none" strike="noStrike" dirty="0">
                        <a:solidFill>
                          <a:srgbClr val="FFFFFF"/>
                        </a:solidFill>
                        <a:effectLst/>
                        <a:latin typeface="Aptos" panose="020B00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extLst>
                  <a:ext uri="{0D108BD9-81ED-4DB2-BD59-A6C34878D82A}">
                    <a16:rowId xmlns:a16="http://schemas.microsoft.com/office/drawing/2014/main" val="2077821676"/>
                  </a:ext>
                </a:extLst>
              </a:tr>
              <a:tr h="418024">
                <a:tc rowSpan="2">
                  <a:txBody>
                    <a:bodyPr/>
                    <a:lstStyle/>
                    <a:p>
                      <a:pPr algn="l" rtl="0" fontAlgn="ctr"/>
                      <a:r>
                        <a:rPr lang="it-IT" sz="1600" b="1" i="0" u="none" strike="noStrike">
                          <a:solidFill>
                            <a:srgbClr val="28B032"/>
                          </a:solidFill>
                          <a:effectLst/>
                          <a:latin typeface="Aptos" panose="020B0004020202020204" pitchFamily="34" charset="0"/>
                        </a:rPr>
                        <a:t>Cluster 1 Health</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Bandi Single stage</a:t>
                      </a:r>
                    </a:p>
                  </a:txBody>
                  <a:tcPr anchor="ctr">
                    <a:lnL>
                      <a:noFill/>
                    </a:lnL>
                    <a:lnR>
                      <a:noFill/>
                    </a:lnR>
                    <a:lnT w="12700" cap="flat" cmpd="sng" algn="ctr">
                      <a:solidFill>
                        <a:schemeClr val="tx1"/>
                      </a:solidFill>
                      <a:prstDash val="solid"/>
                      <a:round/>
                      <a:headEnd type="none" w="med" len="med"/>
                      <a:tailEnd type="none" w="med" len="med"/>
                    </a:lnT>
                    <a:lnB>
                      <a:noFill/>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22/05/2025</a:t>
                      </a:r>
                    </a:p>
                  </a:txBody>
                  <a:tcPr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rtl="0" fontAlgn="t"/>
                      <a:r>
                        <a:rPr lang="it-IT" sz="1600" b="0" i="0" u="none" strike="noStrike" kern="1200">
                          <a:solidFill>
                            <a:srgbClr val="000000"/>
                          </a:solidFill>
                          <a:effectLst/>
                          <a:latin typeface="Aptos" panose="020B0004020202020204" pitchFamily="34" charset="0"/>
                          <a:ea typeface="+mn-ea"/>
                          <a:cs typeface="+mn-cs"/>
                        </a:rPr>
                        <a:t>18/09/2025</a:t>
                      </a:r>
                    </a:p>
                  </a:txBody>
                  <a:tcPr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147030390"/>
                  </a:ext>
                </a:extLst>
              </a:tr>
              <a:tr h="543432">
                <a:tc vMerge="1">
                  <a:txBody>
                    <a:bodyPr/>
                    <a:lstStyle/>
                    <a:p>
                      <a:endParaRPr lang="it-IT"/>
                    </a:p>
                  </a:txBody>
                  <a:tcPr/>
                </a:tc>
                <a:tc>
                  <a:txBody>
                    <a:bodyPr/>
                    <a:lstStyle/>
                    <a:p>
                      <a:pPr algn="l" rtl="0" fontAlgn="ctr">
                        <a:buClr>
                          <a:srgbClr val="000000"/>
                        </a:buClr>
                        <a:buSzPts val="1600"/>
                        <a:buFont typeface="Aptos" panose="020B0004020202020204" pitchFamily="34" charset="0"/>
                        <a:buNone/>
                      </a:pPr>
                      <a:r>
                        <a:rPr lang="it-IT" sz="1600" b="0" i="0" u="none" strike="noStrike" kern="1200">
                          <a:solidFill>
                            <a:srgbClr val="000000"/>
                          </a:solidFill>
                          <a:effectLst/>
                          <a:latin typeface="Aptos" panose="020B0004020202020204" pitchFamily="34" charset="0"/>
                          <a:ea typeface="+mn-ea"/>
                          <a:cs typeface="+mn-cs"/>
                        </a:rPr>
                        <a:t>Bandi Two stage</a:t>
                      </a:r>
                    </a:p>
                  </a:txBody>
                  <a:tcPr anchor="ctr">
                    <a:lnL>
                      <a:noFill/>
                    </a:lnL>
                    <a:lnR>
                      <a:noFill/>
                    </a:lnR>
                    <a:lnT>
                      <a:noFill/>
                    </a:lnT>
                    <a:lnB>
                      <a:noFill/>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22/05/2025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algn="l" rtl="0" fontAlgn="t"/>
                      <a:r>
                        <a:rPr lang="en-US" sz="1600" b="0" i="0" u="none" strike="noStrike" kern="1200">
                          <a:solidFill>
                            <a:srgbClr val="000000"/>
                          </a:solidFill>
                          <a:effectLst/>
                          <a:latin typeface="Aptos" panose="020B0004020202020204" pitchFamily="34" charset="0"/>
                          <a:ea typeface="+mn-ea"/>
                          <a:cs typeface="+mn-cs"/>
                        </a:rPr>
                        <a:t>18/09/2025 (First Stage)  </a:t>
                      </a:r>
                      <a:br>
                        <a:rPr lang="en-US" sz="1600" b="0" i="0" u="none" strike="noStrike" kern="1200">
                          <a:solidFill>
                            <a:srgbClr val="000000"/>
                          </a:solidFill>
                          <a:effectLst/>
                          <a:latin typeface="Aptos" panose="020B0004020202020204" pitchFamily="34" charset="0"/>
                          <a:ea typeface="+mn-ea"/>
                          <a:cs typeface="+mn-cs"/>
                        </a:rPr>
                      </a:br>
                      <a:r>
                        <a:rPr lang="en-US" sz="1600" b="0" i="0" u="none" strike="noStrike" kern="1200">
                          <a:solidFill>
                            <a:srgbClr val="000000"/>
                          </a:solidFill>
                          <a:effectLst/>
                          <a:latin typeface="Aptos" panose="020B0004020202020204" pitchFamily="34" charset="0"/>
                          <a:ea typeface="+mn-ea"/>
                          <a:cs typeface="+mn-cs"/>
                        </a:rPr>
                        <a:t>16/04/2026 (Second </a:t>
                      </a:r>
                      <a:r>
                        <a:rPr lang="en-US" sz="1600" b="0" i="0" u="none" strike="noStrike" kern="1200" err="1">
                          <a:solidFill>
                            <a:srgbClr val="000000"/>
                          </a:solidFill>
                          <a:effectLst/>
                          <a:latin typeface="Aptos" panose="020B0004020202020204" pitchFamily="34" charset="0"/>
                          <a:ea typeface="+mn-ea"/>
                          <a:cs typeface="+mn-cs"/>
                        </a:rPr>
                        <a:t>Stge</a:t>
                      </a:r>
                      <a:r>
                        <a:rPr lang="en-US" sz="1600" b="0" i="0" u="none" strike="noStrike" kern="1200">
                          <a:solidFill>
                            <a:srgbClr val="000000"/>
                          </a:solidFill>
                          <a:effectLst/>
                          <a:latin typeface="Aptos" panose="020B0004020202020204" pitchFamily="34" charset="0"/>
                          <a:ea typeface="+mn-ea"/>
                          <a:cs typeface="+mn-cs"/>
                        </a:rPr>
                        <a:t>)</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006653275"/>
                  </a:ext>
                </a:extLst>
              </a:tr>
              <a:tr h="543432">
                <a:tc>
                  <a:txBody>
                    <a:bodyPr/>
                    <a:lstStyle/>
                    <a:p>
                      <a:pPr algn="l" rtl="0" fontAlgn="ctr"/>
                      <a:r>
                        <a:rPr lang="en-US" sz="1600" b="1" i="0" u="none" strike="noStrike" err="1">
                          <a:solidFill>
                            <a:srgbClr val="28B032"/>
                          </a:solidFill>
                          <a:effectLst/>
                          <a:latin typeface="Aptos" panose="020B0004020202020204" pitchFamily="34" charset="0"/>
                        </a:rPr>
                        <a:t>Cluter</a:t>
                      </a:r>
                      <a:r>
                        <a:rPr lang="en-US" sz="1600" b="1" i="0" u="none" strike="noStrike">
                          <a:solidFill>
                            <a:srgbClr val="28B032"/>
                          </a:solidFill>
                          <a:effectLst/>
                          <a:latin typeface="Aptos" panose="020B0004020202020204" pitchFamily="34" charset="0"/>
                        </a:rPr>
                        <a:t> 2  Culture, Creativity and Inclusive society</a:t>
                      </a:r>
                    </a:p>
                  </a:txBody>
                  <a:tcPr marL="7620" marR="7620" marT="7620" marB="0" anchor="ctr">
                    <a:lnL>
                      <a:noFill/>
                    </a:lnL>
                    <a:lnR>
                      <a:noFill/>
                    </a:lnR>
                    <a:lnT>
                      <a:noFill/>
                    </a:lnT>
                    <a:lnB>
                      <a:noFill/>
                    </a:lnB>
                    <a:solidFill>
                      <a:schemeClr val="bg1"/>
                    </a:solidFill>
                  </a:tcPr>
                </a:tc>
                <a:tc>
                  <a:txBody>
                    <a:bodyPr/>
                    <a:lstStyle/>
                    <a:p>
                      <a:pPr algn="l" rtl="0" fontAlgn="b"/>
                      <a:r>
                        <a:rPr lang="it-IT" sz="1600" b="0" i="0" u="none" strike="noStrike" kern="1200">
                          <a:solidFill>
                            <a:srgbClr val="000000"/>
                          </a:solidFill>
                          <a:effectLst/>
                          <a:latin typeface="Aptos" panose="020B0004020202020204" pitchFamily="34" charset="0"/>
                          <a:ea typeface="+mn-ea"/>
                          <a:cs typeface="+mn-cs"/>
                        </a:rPr>
                        <a:t>Tutti i bandi</a:t>
                      </a:r>
                    </a:p>
                  </a:txBody>
                  <a:tcPr anchor="ctr">
                    <a:lnL>
                      <a:noFill/>
                    </a:lnL>
                    <a:lnR>
                      <a:noFill/>
                    </a:lnR>
                    <a:lnT>
                      <a:noFill/>
                    </a:lnT>
                    <a:lnB>
                      <a:noFill/>
                    </a:lnB>
                    <a:solidFill>
                      <a:schemeClr val="bg1"/>
                    </a:solidFill>
                  </a:tcPr>
                </a:tc>
                <a:tc>
                  <a:txBody>
                    <a:bodyPr/>
                    <a:lstStyle/>
                    <a:p>
                      <a:pPr marL="0" indent="0" algn="l">
                        <a:buFont typeface="Wingdings" panose="05000000000000000000" pitchFamily="2" charset="2"/>
                        <a:buNone/>
                      </a:pPr>
                      <a:r>
                        <a:rPr lang="it-IT" sz="1600" b="0" i="0" u="none" strike="noStrike" kern="1200">
                          <a:solidFill>
                            <a:srgbClr val="000000"/>
                          </a:solidFill>
                          <a:effectLst/>
                          <a:latin typeface="Aptos" panose="020B0004020202020204" pitchFamily="34" charset="0"/>
                          <a:ea typeface="+mn-ea"/>
                          <a:cs typeface="+mn-cs"/>
                        </a:rPr>
                        <a:t>15/05/2025</a:t>
                      </a:r>
                    </a:p>
                  </a:txBody>
                  <a:tcPr anchor="ctr">
                    <a:lnL>
                      <a:noFill/>
                    </a:lnL>
                    <a:lnR>
                      <a:noFill/>
                    </a:lnR>
                    <a:lnT>
                      <a:noFill/>
                    </a:lnT>
                    <a:lnB>
                      <a:noFill/>
                    </a:lnB>
                    <a:solidFill>
                      <a:schemeClr val="bg1"/>
                    </a:solidFill>
                  </a:tcPr>
                </a:tc>
                <a:tc>
                  <a:txBody>
                    <a:bodyPr/>
                    <a:lstStyle/>
                    <a:p>
                      <a:pPr marL="0" indent="0" algn="l">
                        <a:buFont typeface="Wingdings" panose="05000000000000000000" pitchFamily="2" charset="2"/>
                        <a:buNone/>
                      </a:pPr>
                      <a:r>
                        <a:rPr lang="it-IT" sz="1600" b="0" i="0" u="none" strike="noStrike" kern="1200">
                          <a:solidFill>
                            <a:srgbClr val="000000"/>
                          </a:solidFill>
                          <a:effectLst/>
                          <a:latin typeface="Aptos" panose="020B0004020202020204" pitchFamily="34" charset="0"/>
                          <a:ea typeface="+mn-ea"/>
                          <a:cs typeface="+mn-cs"/>
                        </a:rPr>
                        <a:t>16/09/2025</a:t>
                      </a:r>
                    </a:p>
                  </a:txBody>
                  <a:tcPr anchor="ctr">
                    <a:lnL>
                      <a:noFill/>
                    </a:lnL>
                    <a:lnR>
                      <a:noFill/>
                    </a:lnR>
                    <a:lnT>
                      <a:noFill/>
                    </a:lnT>
                    <a:lnB>
                      <a:noFill/>
                    </a:lnB>
                    <a:solidFill>
                      <a:schemeClr val="bg1"/>
                    </a:solidFill>
                  </a:tcPr>
                </a:tc>
                <a:extLst>
                  <a:ext uri="{0D108BD9-81ED-4DB2-BD59-A6C34878D82A}">
                    <a16:rowId xmlns:a16="http://schemas.microsoft.com/office/drawing/2014/main" val="3835139358"/>
                  </a:ext>
                </a:extLst>
              </a:tr>
              <a:tr h="543432">
                <a:tc>
                  <a:txBody>
                    <a:bodyPr/>
                    <a:lstStyle/>
                    <a:p>
                      <a:pPr algn="l" rtl="0" fontAlgn="ctr"/>
                      <a:r>
                        <a:rPr lang="en-US" sz="1600" b="1" i="0" u="none" strike="noStrike">
                          <a:solidFill>
                            <a:srgbClr val="28B032"/>
                          </a:solidFill>
                          <a:effectLst/>
                          <a:latin typeface="Aptos" panose="020B0004020202020204" pitchFamily="34" charset="0"/>
                        </a:rPr>
                        <a:t>Cluster 3 Civil Security for Society</a:t>
                      </a:r>
                    </a:p>
                  </a:txBody>
                  <a:tcPr marL="7620" marR="7620" marT="7620" marB="0" anchor="ctr">
                    <a:lnL>
                      <a:noFill/>
                    </a:lnL>
                    <a:lnR>
                      <a:noFill/>
                    </a:lnR>
                    <a:lnT>
                      <a:noFill/>
                    </a:lnT>
                    <a:lnB>
                      <a:noFill/>
                    </a:lnB>
                    <a:solidFill>
                      <a:schemeClr val="bg2">
                        <a:lumMod val="8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600" b="0" i="0" u="none" strike="noStrike" kern="1200">
                          <a:solidFill>
                            <a:srgbClr val="000000"/>
                          </a:solidFill>
                          <a:effectLst/>
                          <a:latin typeface="Aptos" panose="020B0004020202020204" pitchFamily="34" charset="0"/>
                          <a:ea typeface="+mn-ea"/>
                          <a:cs typeface="+mn-cs"/>
                        </a:rPr>
                        <a:t>Tutti i bandi</a:t>
                      </a:r>
                    </a:p>
                  </a:txBody>
                  <a:tcPr anchor="ctr">
                    <a:lnL>
                      <a:noFill/>
                    </a:lnL>
                    <a:lnR>
                      <a:noFill/>
                    </a:lnR>
                    <a:lnT>
                      <a:noFill/>
                    </a:lnT>
                    <a:lnB>
                      <a:noFill/>
                    </a:lnB>
                    <a:solidFill>
                      <a:schemeClr val="bg2">
                        <a:lumMod val="85000"/>
                      </a:schemeClr>
                    </a:solidFill>
                  </a:tcPr>
                </a:tc>
                <a:tc>
                  <a:txBody>
                    <a:bodyPr/>
                    <a:lstStyle/>
                    <a:p>
                      <a:pPr marL="0" indent="0" algn="l">
                        <a:buFont typeface="Wingdings" panose="05000000000000000000" pitchFamily="2" charset="2"/>
                        <a:buNone/>
                      </a:pPr>
                      <a:r>
                        <a:rPr lang="it-IT" sz="1600" b="0" i="0" u="none" strike="noStrike" kern="1200">
                          <a:solidFill>
                            <a:srgbClr val="000000"/>
                          </a:solidFill>
                          <a:effectLst/>
                          <a:latin typeface="Aptos" panose="020B0004020202020204" pitchFamily="34" charset="0"/>
                          <a:ea typeface="+mn-ea"/>
                          <a:cs typeface="+mn-cs"/>
                        </a:rPr>
                        <a:t>12/06/2025</a:t>
                      </a:r>
                    </a:p>
                  </a:txBody>
                  <a:tcPr anchor="ctr">
                    <a:lnL>
                      <a:noFill/>
                    </a:lnL>
                    <a:lnR>
                      <a:noFill/>
                    </a:lnR>
                    <a:lnT>
                      <a:noFill/>
                    </a:lnT>
                    <a:lnB>
                      <a:noFill/>
                    </a:lnB>
                    <a:solidFill>
                      <a:schemeClr val="bg2">
                        <a:lumMod val="85000"/>
                      </a:schemeClr>
                    </a:solidFill>
                  </a:tcPr>
                </a:tc>
                <a:tc>
                  <a:txBody>
                    <a:bodyPr/>
                    <a:lstStyle/>
                    <a:p>
                      <a:pPr marL="0" indent="0" algn="l">
                        <a:buFont typeface="Wingdings" panose="05000000000000000000" pitchFamily="2" charset="2"/>
                        <a:buNone/>
                      </a:pPr>
                      <a:r>
                        <a:rPr lang="it-IT" sz="1600" b="0" i="0" u="none" strike="noStrike" kern="1200">
                          <a:solidFill>
                            <a:srgbClr val="000000"/>
                          </a:solidFill>
                          <a:effectLst/>
                          <a:latin typeface="Aptos" panose="020B0004020202020204" pitchFamily="34" charset="0"/>
                          <a:ea typeface="+mn-ea"/>
                          <a:cs typeface="+mn-cs"/>
                        </a:rPr>
                        <a:t>12/11/2025</a:t>
                      </a:r>
                    </a:p>
                  </a:txBody>
                  <a:tcPr anchor="ctr">
                    <a:lnL>
                      <a:noFill/>
                    </a:lnL>
                    <a:lnR>
                      <a:noFill/>
                    </a:lnR>
                    <a:lnT>
                      <a:noFill/>
                    </a:lnT>
                    <a:lnB>
                      <a:noFill/>
                    </a:lnB>
                    <a:solidFill>
                      <a:schemeClr val="bg2">
                        <a:lumMod val="85000"/>
                      </a:schemeClr>
                    </a:solidFill>
                  </a:tcPr>
                </a:tc>
                <a:extLst>
                  <a:ext uri="{0D108BD9-81ED-4DB2-BD59-A6C34878D82A}">
                    <a16:rowId xmlns:a16="http://schemas.microsoft.com/office/drawing/2014/main" val="596991652"/>
                  </a:ext>
                </a:extLst>
              </a:tr>
              <a:tr h="418024">
                <a:tc rowSpan="3">
                  <a:txBody>
                    <a:bodyPr/>
                    <a:lstStyle/>
                    <a:p>
                      <a:pPr algn="l" rtl="0" fontAlgn="ctr"/>
                      <a:r>
                        <a:rPr lang="en-US" sz="1600" b="1" i="0" u="none" strike="noStrike">
                          <a:solidFill>
                            <a:srgbClr val="28B032"/>
                          </a:solidFill>
                          <a:effectLst/>
                          <a:latin typeface="Aptos" panose="020B0004020202020204" pitchFamily="34" charset="0"/>
                        </a:rPr>
                        <a:t>Cluster 4 Digital, Industry and Space </a:t>
                      </a:r>
                    </a:p>
                  </a:txBody>
                  <a:tcPr marL="7620" marR="7620" marT="7620" marB="0" anchor="ctr">
                    <a:lnL>
                      <a:noFill/>
                    </a:lnL>
                    <a:lnR>
                      <a:noFill/>
                    </a:lnR>
                    <a:lnT>
                      <a:noFill/>
                    </a:lnT>
                    <a:lnB>
                      <a:noFill/>
                    </a:lnB>
                    <a:no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Bandi Industry </a:t>
                      </a:r>
                    </a:p>
                  </a:txBody>
                  <a:tcPr anchor="ctr">
                    <a:lnL>
                      <a:noFill/>
                    </a:lnL>
                    <a:lnR>
                      <a:noFill/>
                    </a:lnR>
                    <a:lnT>
                      <a:noFill/>
                    </a:lnT>
                    <a:lnB>
                      <a:noFill/>
                    </a:lnB>
                    <a:noFill/>
                  </a:tcPr>
                </a:tc>
                <a:tc>
                  <a:txBody>
                    <a:bodyPr/>
                    <a:lstStyle/>
                    <a:p>
                      <a:pPr algn="l" rtl="0" fontAlgn="b"/>
                      <a:r>
                        <a:rPr lang="it-IT" sz="1600" b="0" i="0" u="none" strike="noStrike" kern="1200">
                          <a:solidFill>
                            <a:srgbClr val="000000"/>
                          </a:solidFill>
                          <a:effectLst/>
                          <a:latin typeface="Aptos" panose="020B0004020202020204" pitchFamily="34" charset="0"/>
                          <a:ea typeface="+mn-ea"/>
                          <a:cs typeface="+mn-cs"/>
                        </a:rPr>
                        <a:t>22/05/2025</a:t>
                      </a:r>
                    </a:p>
                  </a:txBody>
                  <a:tcPr anchor="ctr">
                    <a:lnL>
                      <a:noFill/>
                    </a:lnL>
                    <a:lnR>
                      <a:noFill/>
                    </a:lnR>
                    <a:lnT>
                      <a:noFill/>
                    </a:lnT>
                    <a:lnB>
                      <a:noFill/>
                    </a:lnB>
                    <a:noFill/>
                  </a:tcPr>
                </a:tc>
                <a:tc>
                  <a:txBody>
                    <a:bodyPr/>
                    <a:lstStyle/>
                    <a:p>
                      <a:pPr algn="l" rtl="0" fontAlgn="t"/>
                      <a:r>
                        <a:rPr lang="it-IT" sz="1600" b="0" i="0" u="none" strike="noStrike" kern="1200">
                          <a:solidFill>
                            <a:srgbClr val="000000"/>
                          </a:solidFill>
                          <a:effectLst/>
                          <a:latin typeface="Aptos" panose="020B0004020202020204" pitchFamily="34" charset="0"/>
                          <a:ea typeface="+mn-ea"/>
                          <a:cs typeface="+mn-cs"/>
                        </a:rPr>
                        <a:t>23/09/2025</a:t>
                      </a:r>
                    </a:p>
                  </a:txBody>
                  <a:tcPr anchor="ctr">
                    <a:lnL>
                      <a:noFill/>
                    </a:lnL>
                    <a:lnR>
                      <a:noFill/>
                    </a:lnR>
                    <a:lnT>
                      <a:noFill/>
                    </a:lnT>
                    <a:lnB>
                      <a:noFill/>
                    </a:lnB>
                    <a:noFill/>
                  </a:tcPr>
                </a:tc>
                <a:extLst>
                  <a:ext uri="{0D108BD9-81ED-4DB2-BD59-A6C34878D82A}">
                    <a16:rowId xmlns:a16="http://schemas.microsoft.com/office/drawing/2014/main" val="230893901"/>
                  </a:ext>
                </a:extLst>
              </a:tr>
              <a:tr h="418024">
                <a:tc vMerge="1">
                  <a:txBody>
                    <a:bodyPr/>
                    <a:lstStyle/>
                    <a:p>
                      <a:endParaRPr lang="it-IT"/>
                    </a:p>
                  </a:txBody>
                  <a:tcPr/>
                </a:tc>
                <a:tc>
                  <a:txBody>
                    <a:bodyPr/>
                    <a:lstStyle/>
                    <a:p>
                      <a:pPr algn="l" rtl="0" fontAlgn="b"/>
                      <a:r>
                        <a:rPr lang="it-IT" sz="1600" b="0" i="0" u="none" strike="noStrike" kern="1200">
                          <a:solidFill>
                            <a:srgbClr val="000000"/>
                          </a:solidFill>
                          <a:effectLst/>
                          <a:latin typeface="Aptos" panose="020B0004020202020204" pitchFamily="34" charset="0"/>
                          <a:ea typeface="+mn-ea"/>
                          <a:cs typeface="+mn-cs"/>
                        </a:rPr>
                        <a:t>Bandi Digital</a:t>
                      </a:r>
                    </a:p>
                  </a:txBody>
                  <a:tcPr anchor="ctr">
                    <a:lnL>
                      <a:noFill/>
                    </a:lnL>
                    <a:lnR>
                      <a:noFill/>
                    </a:lnR>
                    <a:lnT>
                      <a:noFill/>
                    </a:lnT>
                    <a:lnB>
                      <a:noFill/>
                    </a:lnB>
                    <a:noFill/>
                  </a:tcPr>
                </a:tc>
                <a:tc>
                  <a:txBody>
                    <a:bodyPr/>
                    <a:lstStyle/>
                    <a:p>
                      <a:pPr algn="l" rtl="0" fontAlgn="b"/>
                      <a:r>
                        <a:rPr lang="it-IT" sz="1600" b="0" i="0" u="none" strike="noStrike" kern="1200">
                          <a:solidFill>
                            <a:srgbClr val="000000"/>
                          </a:solidFill>
                          <a:effectLst/>
                          <a:latin typeface="Aptos" panose="020B0004020202020204" pitchFamily="34" charset="0"/>
                          <a:ea typeface="+mn-ea"/>
                          <a:cs typeface="+mn-cs"/>
                        </a:rPr>
                        <a:t>10/06/2025</a:t>
                      </a:r>
                    </a:p>
                  </a:txBody>
                  <a:tcPr anchor="ctr">
                    <a:lnL>
                      <a:noFill/>
                    </a:lnL>
                    <a:lnR>
                      <a:noFill/>
                    </a:lnR>
                    <a:lnT>
                      <a:noFill/>
                    </a:lnT>
                    <a:lnB>
                      <a:noFill/>
                    </a:lnB>
                    <a:noFill/>
                  </a:tcPr>
                </a:tc>
                <a:tc>
                  <a:txBody>
                    <a:bodyPr/>
                    <a:lstStyle/>
                    <a:p>
                      <a:pPr algn="l" rtl="0" fontAlgn="t"/>
                      <a:r>
                        <a:rPr lang="it-IT" sz="1600" b="0" i="0" u="none" strike="noStrike" kern="1200">
                          <a:solidFill>
                            <a:srgbClr val="000000"/>
                          </a:solidFill>
                          <a:effectLst/>
                          <a:latin typeface="Aptos" panose="020B0004020202020204" pitchFamily="34" charset="0"/>
                          <a:ea typeface="+mn-ea"/>
                          <a:cs typeface="+mn-cs"/>
                        </a:rPr>
                        <a:t>02/10/2025</a:t>
                      </a:r>
                    </a:p>
                  </a:txBody>
                  <a:tcPr anchor="ctr">
                    <a:lnL>
                      <a:noFill/>
                    </a:lnL>
                    <a:lnR>
                      <a:noFill/>
                    </a:lnR>
                    <a:lnT>
                      <a:noFill/>
                    </a:lnT>
                    <a:lnB>
                      <a:noFill/>
                    </a:lnB>
                    <a:noFill/>
                  </a:tcPr>
                </a:tc>
                <a:extLst>
                  <a:ext uri="{0D108BD9-81ED-4DB2-BD59-A6C34878D82A}">
                    <a16:rowId xmlns:a16="http://schemas.microsoft.com/office/drawing/2014/main" val="1894837649"/>
                  </a:ext>
                </a:extLst>
              </a:tr>
              <a:tr h="418024">
                <a:tc vMerge="1">
                  <a:txBody>
                    <a:bodyPr/>
                    <a:lstStyle/>
                    <a:p>
                      <a:endParaRPr lang="it-IT"/>
                    </a:p>
                  </a:txBody>
                  <a:tcPr/>
                </a:tc>
                <a:tc>
                  <a:txBody>
                    <a:bodyPr/>
                    <a:lstStyle/>
                    <a:p>
                      <a:pPr algn="l" rtl="0" fontAlgn="b"/>
                      <a:r>
                        <a:rPr lang="it-IT" sz="1600" b="0" i="0" u="none" strike="noStrike" kern="1200">
                          <a:solidFill>
                            <a:srgbClr val="000000"/>
                          </a:solidFill>
                          <a:effectLst/>
                          <a:latin typeface="Aptos" panose="020B0004020202020204" pitchFamily="34" charset="0"/>
                          <a:ea typeface="+mn-ea"/>
                          <a:cs typeface="+mn-cs"/>
                        </a:rPr>
                        <a:t>Bandi Space</a:t>
                      </a:r>
                    </a:p>
                  </a:txBody>
                  <a:tcPr anchor="ctr">
                    <a:lnL>
                      <a:noFill/>
                    </a:lnL>
                    <a:lnR>
                      <a:noFill/>
                    </a:lnR>
                    <a:lnT>
                      <a:noFill/>
                    </a:lnT>
                    <a:lnB>
                      <a:noFill/>
                    </a:lnB>
                    <a:noFill/>
                  </a:tcPr>
                </a:tc>
                <a:tc>
                  <a:txBody>
                    <a:bodyPr/>
                    <a:lstStyle/>
                    <a:p>
                      <a:pPr algn="l" rtl="0" fontAlgn="b"/>
                      <a:r>
                        <a:rPr lang="it-IT" sz="1600" b="0" i="0" u="none" strike="noStrike" kern="1200">
                          <a:solidFill>
                            <a:srgbClr val="000000"/>
                          </a:solidFill>
                          <a:effectLst/>
                          <a:latin typeface="Aptos" panose="020B0004020202020204" pitchFamily="34" charset="0"/>
                          <a:ea typeface="+mn-ea"/>
                          <a:cs typeface="+mn-cs"/>
                        </a:rPr>
                        <a:t>03/06/2025</a:t>
                      </a:r>
                    </a:p>
                  </a:txBody>
                  <a:tcPr anchor="ctr">
                    <a:lnL>
                      <a:noFill/>
                    </a:lnL>
                    <a:lnR>
                      <a:noFill/>
                    </a:lnR>
                    <a:lnT>
                      <a:noFill/>
                    </a:lnT>
                    <a:lnB>
                      <a:noFill/>
                    </a:lnB>
                    <a:noFill/>
                  </a:tcPr>
                </a:tc>
                <a:tc>
                  <a:txBody>
                    <a:bodyPr/>
                    <a:lstStyle/>
                    <a:p>
                      <a:pPr algn="l" rtl="0" fontAlgn="t"/>
                      <a:r>
                        <a:rPr lang="it-IT" sz="1600" b="0" i="0" u="none" strike="noStrike" kern="1200" dirty="0">
                          <a:solidFill>
                            <a:srgbClr val="000000"/>
                          </a:solidFill>
                          <a:effectLst/>
                          <a:latin typeface="Aptos" panose="020B0004020202020204" pitchFamily="34" charset="0"/>
                          <a:ea typeface="+mn-ea"/>
                          <a:cs typeface="+mn-cs"/>
                        </a:rPr>
                        <a:t>04/09/2025</a:t>
                      </a:r>
                    </a:p>
                  </a:txBody>
                  <a:tcPr anchor="ctr">
                    <a:lnL>
                      <a:noFill/>
                    </a:lnL>
                    <a:lnR>
                      <a:noFill/>
                    </a:lnR>
                    <a:lnT>
                      <a:noFill/>
                    </a:lnT>
                    <a:lnB>
                      <a:noFill/>
                    </a:lnB>
                    <a:noFill/>
                  </a:tcPr>
                </a:tc>
                <a:extLst>
                  <a:ext uri="{0D108BD9-81ED-4DB2-BD59-A6C34878D82A}">
                    <a16:rowId xmlns:a16="http://schemas.microsoft.com/office/drawing/2014/main" val="1104983753"/>
                  </a:ext>
                </a:extLst>
              </a:tr>
            </a:tbl>
          </a:graphicData>
        </a:graphic>
      </p:graphicFrame>
    </p:spTree>
    <p:extLst>
      <p:ext uri="{BB962C8B-B14F-4D97-AF65-F5344CB8AC3E}">
        <p14:creationId xmlns:p14="http://schemas.microsoft.com/office/powerpoint/2010/main" val="6620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52862-AD2C-9F43-2858-A4C5E6062576}"/>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1EBFACC0-B802-5D67-165A-B85B42C43E14}"/>
              </a:ext>
            </a:extLst>
          </p:cNvPr>
          <p:cNvSpPr>
            <a:spLocks noGrp="1"/>
          </p:cNvSpPr>
          <p:nvPr>
            <p:ph type="title"/>
          </p:nvPr>
        </p:nvSpPr>
        <p:spPr>
          <a:xfrm>
            <a:off x="718558" y="607743"/>
            <a:ext cx="10515600" cy="928688"/>
          </a:xfrm>
        </p:spPr>
        <p:txBody>
          <a:bodyPr>
            <a:normAutofit/>
          </a:bodyPr>
          <a:lstStyle/>
          <a:p>
            <a:r>
              <a:rPr lang="it-IT"/>
              <a:t>Pillar II – Calls 2025</a:t>
            </a:r>
          </a:p>
        </p:txBody>
      </p:sp>
      <p:graphicFrame>
        <p:nvGraphicFramePr>
          <p:cNvPr id="3" name="Tabella 2">
            <a:extLst>
              <a:ext uri="{FF2B5EF4-FFF2-40B4-BE49-F238E27FC236}">
                <a16:creationId xmlns:a16="http://schemas.microsoft.com/office/drawing/2014/main" id="{F422BBF6-DF0C-D9FE-8DAA-B902A4B8F59F}"/>
              </a:ext>
            </a:extLst>
          </p:cNvPr>
          <p:cNvGraphicFramePr>
            <a:graphicFrameLocks noGrp="1"/>
          </p:cNvGraphicFramePr>
          <p:nvPr>
            <p:extLst>
              <p:ext uri="{D42A27DB-BD31-4B8C-83A1-F6EECF244321}">
                <p14:modId xmlns:p14="http://schemas.microsoft.com/office/powerpoint/2010/main" val="3806799245"/>
              </p:ext>
            </p:extLst>
          </p:nvPr>
        </p:nvGraphicFramePr>
        <p:xfrm>
          <a:off x="718558" y="1536431"/>
          <a:ext cx="10932160" cy="4612735"/>
        </p:xfrm>
        <a:graphic>
          <a:graphicData uri="http://schemas.openxmlformats.org/drawingml/2006/table">
            <a:tbl>
              <a:tblPr firstRow="1" bandRow="1"/>
              <a:tblGrid>
                <a:gridCol w="2065282">
                  <a:extLst>
                    <a:ext uri="{9D8B030D-6E8A-4147-A177-3AD203B41FA5}">
                      <a16:colId xmlns:a16="http://schemas.microsoft.com/office/drawing/2014/main" val="1300911069"/>
                    </a:ext>
                  </a:extLst>
                </a:gridCol>
                <a:gridCol w="3400798">
                  <a:extLst>
                    <a:ext uri="{9D8B030D-6E8A-4147-A177-3AD203B41FA5}">
                      <a16:colId xmlns:a16="http://schemas.microsoft.com/office/drawing/2014/main" val="1797478689"/>
                    </a:ext>
                  </a:extLst>
                </a:gridCol>
                <a:gridCol w="2733040">
                  <a:extLst>
                    <a:ext uri="{9D8B030D-6E8A-4147-A177-3AD203B41FA5}">
                      <a16:colId xmlns:a16="http://schemas.microsoft.com/office/drawing/2014/main" val="3109402492"/>
                    </a:ext>
                  </a:extLst>
                </a:gridCol>
                <a:gridCol w="2733040">
                  <a:extLst>
                    <a:ext uri="{9D8B030D-6E8A-4147-A177-3AD203B41FA5}">
                      <a16:colId xmlns:a16="http://schemas.microsoft.com/office/drawing/2014/main" val="2883578955"/>
                    </a:ext>
                  </a:extLst>
                </a:gridCol>
              </a:tblGrid>
              <a:tr h="418024">
                <a:tc>
                  <a:txBody>
                    <a:bodyPr/>
                    <a:lstStyle/>
                    <a:p>
                      <a:pPr algn="l" rtl="0" fontAlgn="ctr"/>
                      <a:r>
                        <a:rPr lang="it-IT" sz="1600" b="1" i="0" u="none" strike="noStrike" dirty="0" err="1">
                          <a:solidFill>
                            <a:srgbClr val="FFFFFF"/>
                          </a:solidFill>
                          <a:effectLst/>
                          <a:latin typeface="Aptos" panose="020B0004020202020204" pitchFamily="34" charset="0"/>
                        </a:rPr>
                        <a:t>Thematic</a:t>
                      </a:r>
                      <a:r>
                        <a:rPr lang="it-IT" sz="1600" b="1" i="0" u="none" strike="noStrike" dirty="0">
                          <a:solidFill>
                            <a:srgbClr val="FFFFFF"/>
                          </a:solidFill>
                          <a:effectLst/>
                          <a:latin typeface="Aptos" panose="020B0004020202020204" pitchFamily="34" charset="0"/>
                        </a:rPr>
                        <a:t> Area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algn="l" rtl="0" fontAlgn="ctr"/>
                      <a:r>
                        <a:rPr lang="it-IT" sz="1600" b="1" i="0" u="none" strike="noStrike">
                          <a:solidFill>
                            <a:srgbClr val="FFFFFF"/>
                          </a:solidFill>
                          <a:effectLst/>
                          <a:latin typeface="Aptos" panose="020B0004020202020204" pitchFamily="34" charset="0"/>
                        </a:rPr>
                        <a:t>Call</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algn="l" rtl="0" fontAlgn="ctr"/>
                      <a:r>
                        <a:rPr lang="it-IT" sz="1600" b="1" i="0" u="none" strike="noStrike" dirty="0">
                          <a:solidFill>
                            <a:srgbClr val="FFFFFF"/>
                          </a:solidFill>
                          <a:effectLst/>
                          <a:latin typeface="Aptos" panose="020B0004020202020204" pitchFamily="34" charset="0"/>
                        </a:rPr>
                        <a:t>Calls opening</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algn="l" rtl="0" fontAlgn="ctr"/>
                      <a:r>
                        <a:rPr lang="it-IT" sz="1600" b="1" i="0" u="none" strike="noStrike" dirty="0">
                          <a:solidFill>
                            <a:srgbClr val="FFFFFF"/>
                          </a:solidFill>
                          <a:effectLst/>
                          <a:latin typeface="Aptos" panose="020B0004020202020204" pitchFamily="34" charset="0"/>
                        </a:rPr>
                        <a:t>Calls </a:t>
                      </a:r>
                      <a:r>
                        <a:rPr lang="it-IT" sz="1600" b="1" i="0" u="none" strike="noStrike" dirty="0" err="1">
                          <a:solidFill>
                            <a:srgbClr val="FFFFFF"/>
                          </a:solidFill>
                          <a:effectLst/>
                          <a:latin typeface="Aptos" panose="020B0004020202020204" pitchFamily="34" charset="0"/>
                        </a:rPr>
                        <a:t>closure</a:t>
                      </a:r>
                      <a:endParaRPr lang="it-IT" sz="1600" b="1" i="0" u="none" strike="noStrike" dirty="0">
                        <a:solidFill>
                          <a:srgbClr val="FFFFFF"/>
                        </a:solidFill>
                        <a:effectLst/>
                        <a:latin typeface="Aptos" panose="020B00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extLst>
                  <a:ext uri="{0D108BD9-81ED-4DB2-BD59-A6C34878D82A}">
                    <a16:rowId xmlns:a16="http://schemas.microsoft.com/office/drawing/2014/main" val="2077821676"/>
                  </a:ext>
                </a:extLst>
              </a:tr>
              <a:tr h="360000">
                <a:tc rowSpan="5">
                  <a:txBody>
                    <a:bodyPr/>
                    <a:lstStyle/>
                    <a:p>
                      <a:pPr algn="l" rtl="0" fontAlgn="ctr"/>
                      <a:r>
                        <a:rPr lang="it-IT" sz="1600" b="1" i="0" u="none" strike="noStrike">
                          <a:solidFill>
                            <a:srgbClr val="28B032"/>
                          </a:solidFill>
                          <a:effectLst/>
                          <a:latin typeface="Aptos" panose="020B0004020202020204" pitchFamily="34" charset="0"/>
                        </a:rPr>
                        <a:t>Cluster </a:t>
                      </a:r>
                      <a:r>
                        <a:rPr lang="it-IT" sz="1600" b="1" i="0" u="none" strike="noStrike" err="1">
                          <a:solidFill>
                            <a:srgbClr val="28B032"/>
                          </a:solidFill>
                          <a:effectLst/>
                          <a:latin typeface="Aptos" panose="020B0004020202020204" pitchFamily="34" charset="0"/>
                        </a:rPr>
                        <a:t>Climate</a:t>
                      </a:r>
                      <a:r>
                        <a:rPr lang="it-IT" sz="1600" b="1" i="0" u="none" strike="noStrike">
                          <a:solidFill>
                            <a:srgbClr val="28B032"/>
                          </a:solidFill>
                          <a:effectLst/>
                          <a:latin typeface="Aptos" panose="020B0004020202020204" pitchFamily="34" charset="0"/>
                        </a:rPr>
                        <a:t>, Energy and </a:t>
                      </a:r>
                      <a:r>
                        <a:rPr lang="it-IT" sz="1600" b="1" i="0" u="none" strike="noStrike" err="1">
                          <a:solidFill>
                            <a:srgbClr val="28B032"/>
                          </a:solidFill>
                          <a:effectLst/>
                          <a:latin typeface="Aptos" panose="020B0004020202020204" pitchFamily="34" charset="0"/>
                        </a:rPr>
                        <a:t>Mobility</a:t>
                      </a:r>
                      <a:endParaRPr lang="it-IT" sz="1600" b="1" i="0" u="none" strike="noStrike">
                        <a:solidFill>
                          <a:srgbClr val="28B032"/>
                        </a:solidFill>
                        <a:effectLst/>
                        <a:latin typeface="Aptos" panose="020B0004020202020204" pitchFamily="34" charset="0"/>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  Call 01-2025 (WP 2025)  [D5, D6]</a:t>
                      </a:r>
                    </a:p>
                  </a:txBody>
                  <a:tcPr anchor="ctr">
                    <a:lnL>
                      <a:noFill/>
                    </a:lnL>
                    <a:lnR>
                      <a:noFill/>
                    </a:lnR>
                    <a:lnT w="12700" cap="flat" cmpd="sng" algn="ctr">
                      <a:solidFill>
                        <a:schemeClr val="tx1"/>
                      </a:solidFill>
                      <a:prstDash val="solid"/>
                      <a:round/>
                      <a:headEnd type="none" w="med" len="med"/>
                      <a:tailEnd type="none" w="med" len="med"/>
                    </a:lnT>
                    <a:lnB>
                      <a:noFill/>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06/05/2025</a:t>
                      </a:r>
                    </a:p>
                  </a:txBody>
                  <a:tcPr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indent="0" algn="l" rtl="0" fontAlgn="t"/>
                      <a:r>
                        <a:rPr lang="it-IT" sz="1600" b="0" i="0" u="none" strike="noStrike" kern="1200">
                          <a:solidFill>
                            <a:srgbClr val="000000"/>
                          </a:solidFill>
                          <a:effectLst/>
                          <a:latin typeface="Aptos" panose="020B0004020202020204" pitchFamily="34" charset="0"/>
                          <a:ea typeface="+mn-ea"/>
                          <a:cs typeface="+mn-cs"/>
                        </a:rPr>
                        <a:t>04/09/2025</a:t>
                      </a:r>
                    </a:p>
                  </a:txBody>
                  <a:tcPr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147030390"/>
                  </a:ext>
                </a:extLst>
              </a:tr>
              <a:tr h="360000">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b="0" i="0" u="none" strike="noStrike" kern="1200">
                          <a:solidFill>
                            <a:srgbClr val="000000"/>
                          </a:solidFill>
                          <a:effectLst/>
                          <a:latin typeface="Aptos" panose="020B0004020202020204" pitchFamily="34" charset="0"/>
                          <a:ea typeface="+mn-ea"/>
                          <a:cs typeface="+mn-cs"/>
                        </a:rPr>
                        <a:t>  Call 02-2025 (WP 2025) [D2, D3]</a:t>
                      </a:r>
                    </a:p>
                  </a:txBody>
                  <a:tcPr anchor="ctr">
                    <a:lnL>
                      <a:noFill/>
                    </a:lnL>
                    <a:lnR>
                      <a:noFill/>
                    </a:lnR>
                    <a:lnT>
                      <a:noFill/>
                    </a:lnT>
                    <a:lnB>
                      <a:noFill/>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06/05/2025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algn="l" rtl="0" fontAlgn="t"/>
                      <a:r>
                        <a:rPr lang="en-US" sz="1600" b="0" i="0" u="none" strike="noStrike" kern="1200">
                          <a:solidFill>
                            <a:srgbClr val="000000"/>
                          </a:solidFill>
                          <a:effectLst/>
                          <a:latin typeface="Aptos" panose="020B0004020202020204" pitchFamily="34" charset="0"/>
                          <a:ea typeface="+mn-ea"/>
                          <a:cs typeface="+mn-cs"/>
                        </a:rPr>
                        <a:t>16/09/2025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195279253"/>
                  </a:ext>
                </a:extLst>
              </a:tr>
              <a:tr h="360000">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b="0" i="0" u="none" strike="noStrike" kern="1200">
                          <a:solidFill>
                            <a:srgbClr val="000000"/>
                          </a:solidFill>
                          <a:effectLst/>
                          <a:latin typeface="Aptos" panose="020B0004020202020204" pitchFamily="34" charset="0"/>
                          <a:ea typeface="+mn-ea"/>
                          <a:cs typeface="+mn-cs"/>
                        </a:rPr>
                        <a:t>  Call 03-2025 (WP 2025) [D1, D2]</a:t>
                      </a:r>
                    </a:p>
                  </a:txBody>
                  <a:tcPr anchor="ctr">
                    <a:lnL>
                      <a:noFill/>
                    </a:lnL>
                    <a:lnR>
                      <a:noFill/>
                    </a:lnR>
                    <a:lnT>
                      <a:noFill/>
                    </a:lnT>
                    <a:lnB>
                      <a:noFill/>
                    </a:lnB>
                    <a:solidFill>
                      <a:schemeClr val="bg2">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600" b="0" i="0" u="none" strike="noStrike" kern="1200">
                          <a:solidFill>
                            <a:srgbClr val="000000"/>
                          </a:solidFill>
                          <a:effectLst/>
                          <a:latin typeface="Aptos" panose="020B0004020202020204" pitchFamily="34" charset="0"/>
                          <a:ea typeface="+mn-ea"/>
                          <a:cs typeface="+mn-cs"/>
                        </a:rPr>
                        <a:t>06/05/2025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algn="l" rtl="0" fontAlgn="t"/>
                      <a:r>
                        <a:rPr lang="en-US" sz="1600" b="0" i="0" u="none" strike="noStrike" kern="1200">
                          <a:solidFill>
                            <a:srgbClr val="000000"/>
                          </a:solidFill>
                          <a:effectLst/>
                          <a:latin typeface="Aptos" panose="020B0004020202020204" pitchFamily="34" charset="0"/>
                          <a:ea typeface="+mn-ea"/>
                          <a:cs typeface="+mn-cs"/>
                        </a:rPr>
                        <a:t>24/09/2025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690556000"/>
                  </a:ext>
                </a:extLst>
              </a:tr>
              <a:tr h="360000">
                <a:tc vMerge="1">
                  <a:txBody>
                    <a:bodyPr/>
                    <a:lstStyle/>
                    <a:p>
                      <a:endParaRPr lang="it-IT"/>
                    </a:p>
                  </a:txBody>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  Call 01-2026 (WP 2025) [D2,D5, D6]</a:t>
                      </a:r>
                    </a:p>
                  </a:txBody>
                  <a:tcPr anchor="ctr">
                    <a:lnL>
                      <a:noFill/>
                    </a:lnL>
                    <a:lnR>
                      <a:noFill/>
                    </a:lnR>
                    <a:lnT>
                      <a:noFill/>
                    </a:lnT>
                    <a:lnB>
                      <a:noFill/>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16/09/2025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algn="l" rtl="0" fontAlgn="t"/>
                      <a:r>
                        <a:rPr lang="en-US" sz="1600" b="0" i="0" u="none" strike="noStrike" kern="1200">
                          <a:solidFill>
                            <a:srgbClr val="000000"/>
                          </a:solidFill>
                          <a:effectLst/>
                          <a:latin typeface="Aptos" panose="020B0004020202020204" pitchFamily="34" charset="0"/>
                          <a:ea typeface="+mn-ea"/>
                          <a:cs typeface="+mn-cs"/>
                        </a:rPr>
                        <a:t>13/01/2026</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277299662"/>
                  </a:ext>
                </a:extLst>
              </a:tr>
              <a:tr h="360000">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600"/>
                        <a:buFont typeface="Aptos" panose="020B0004020202020204" pitchFamily="34" charset="0"/>
                        <a:buNone/>
                        <a:tabLst/>
                        <a:defRPr/>
                      </a:pPr>
                      <a:r>
                        <a:rPr lang="it-IT" sz="1600" b="0" i="0" u="none" strike="noStrike" kern="1200">
                          <a:solidFill>
                            <a:srgbClr val="000000"/>
                          </a:solidFill>
                          <a:effectLst/>
                          <a:latin typeface="Aptos" panose="020B0004020202020204" pitchFamily="34" charset="0"/>
                          <a:ea typeface="+mn-ea"/>
                          <a:cs typeface="+mn-cs"/>
                        </a:rPr>
                        <a:t>  Call 02-2026 (WP 2025) [D3,D4]</a:t>
                      </a:r>
                    </a:p>
                  </a:txBody>
                  <a:tcPr anchor="ctr">
                    <a:lnL>
                      <a:noFill/>
                    </a:lnL>
                    <a:lnR>
                      <a:noFill/>
                    </a:lnR>
                    <a:lnT>
                      <a:noFill/>
                    </a:lnT>
                    <a:lnB>
                      <a:noFill/>
                    </a:lnB>
                    <a:solidFill>
                      <a:schemeClr val="bg2">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600" b="0" i="0" u="none" strike="noStrike" kern="1200">
                          <a:solidFill>
                            <a:srgbClr val="000000"/>
                          </a:solidFill>
                          <a:effectLst/>
                          <a:latin typeface="Aptos" panose="020B0004020202020204" pitchFamily="34" charset="0"/>
                          <a:ea typeface="+mn-ea"/>
                          <a:cs typeface="+mn-cs"/>
                        </a:rPr>
                        <a:t>16/09/2025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algn="l" rtl="0" fontAlgn="t"/>
                      <a:r>
                        <a:rPr lang="en-US" sz="1600" b="0" i="0" u="none" strike="noStrike" kern="1200">
                          <a:solidFill>
                            <a:srgbClr val="000000"/>
                          </a:solidFill>
                          <a:effectLst/>
                          <a:latin typeface="Aptos" panose="020B0004020202020204" pitchFamily="34" charset="0"/>
                          <a:ea typeface="+mn-ea"/>
                          <a:cs typeface="+mn-cs"/>
                        </a:rPr>
                        <a:t>17/02/2026</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35963017"/>
                  </a:ext>
                </a:extLst>
              </a:tr>
              <a:tr h="543432">
                <a:tc rowSpan="5">
                  <a:txBody>
                    <a:bodyPr/>
                    <a:lstStyle/>
                    <a:p>
                      <a:pPr algn="l" rtl="0" fontAlgn="ctr"/>
                      <a:r>
                        <a:rPr lang="en-US" sz="1600" b="1" i="0" u="none" strike="noStrike">
                          <a:solidFill>
                            <a:srgbClr val="28B032"/>
                          </a:solidFill>
                          <a:effectLst/>
                          <a:latin typeface="Aptos" panose="020B0004020202020204" pitchFamily="34" charset="0"/>
                        </a:rPr>
                        <a:t>Cluster 6 Food, bioeconomy, natural resources, agriculture and environment</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Call 01 – single stage </a:t>
                      </a:r>
                    </a:p>
                    <a:p>
                      <a:pPr marL="0" indent="0"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HORIZON-CL6-2025-01​[ D1, D3, D4]</a:t>
                      </a:r>
                    </a:p>
                  </a:txBody>
                  <a:tcPr anchor="ctr">
                    <a:lnL>
                      <a:noFill/>
                    </a:lnL>
                    <a:lnR>
                      <a:noFill/>
                    </a:lnR>
                    <a:lnT>
                      <a:noFill/>
                    </a:lnT>
                    <a:lnB>
                      <a:noFill/>
                    </a:lnB>
                    <a:solidFill>
                      <a:schemeClr val="bg1"/>
                    </a:solidFill>
                  </a:tcPr>
                </a:tc>
                <a:tc>
                  <a:txBody>
                    <a:bodyPr/>
                    <a:lstStyle/>
                    <a:p>
                      <a:pPr marL="0" marR="0" lvl="0" indent="0" algn="l" defTabSz="900000" rtl="0" eaLnBrk="1" fontAlgn="base" latinLnBrk="0" hangingPunct="1">
                        <a:lnSpc>
                          <a:spcPts val="1200"/>
                        </a:lnSpc>
                        <a:spcBef>
                          <a:spcPts val="0"/>
                        </a:spcBef>
                        <a:spcAft>
                          <a:spcPts val="0"/>
                        </a:spcAft>
                        <a:buClrTx/>
                        <a:buSzTx/>
                        <a:buFontTx/>
                        <a:buNone/>
                        <a:tabLst/>
                        <a:defRPr/>
                      </a:pPr>
                      <a:r>
                        <a:rPr lang="en-US" sz="1600" b="0" i="0" u="none" strike="noStrike" kern="1200" noProof="0">
                          <a:solidFill>
                            <a:srgbClr val="000000"/>
                          </a:solidFill>
                          <a:effectLst/>
                          <a:latin typeface="Aptos" panose="020B0004020202020204" pitchFamily="34" charset="0"/>
                          <a:ea typeface="+mn-ea"/>
                          <a:cs typeface="+mn-cs"/>
                        </a:rPr>
                        <a:t>06/05/2025</a:t>
                      </a:r>
                    </a:p>
                  </a:txBody>
                  <a:tcPr anchor="ctr">
                    <a:lnL>
                      <a:noFill/>
                    </a:lnL>
                    <a:lnR>
                      <a:noFill/>
                    </a:lnR>
                    <a:lnT>
                      <a:noFill/>
                    </a:lnT>
                    <a:lnB>
                      <a:noFill/>
                    </a:lnB>
                    <a:solidFill>
                      <a:schemeClr val="bg1"/>
                    </a:solidFill>
                  </a:tcPr>
                </a:tc>
                <a:tc>
                  <a:txBody>
                    <a:bodyPr/>
                    <a:lstStyle/>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17/09/2025</a:t>
                      </a:r>
                    </a:p>
                  </a:txBody>
                  <a:tcPr anchor="ctr">
                    <a:lnL>
                      <a:noFill/>
                    </a:lnL>
                    <a:lnR>
                      <a:noFill/>
                    </a:lnR>
                    <a:lnT>
                      <a:noFill/>
                    </a:lnT>
                    <a:lnB>
                      <a:noFill/>
                    </a:lnB>
                    <a:solidFill>
                      <a:schemeClr val="bg1"/>
                    </a:solidFill>
                  </a:tcPr>
                </a:tc>
                <a:extLst>
                  <a:ext uri="{0D108BD9-81ED-4DB2-BD59-A6C34878D82A}">
                    <a16:rowId xmlns:a16="http://schemas.microsoft.com/office/drawing/2014/main" val="3835139358"/>
                  </a:ext>
                </a:extLst>
              </a:tr>
              <a:tr h="543432">
                <a:tc vMerge="1">
                  <a:txBody>
                    <a:bodyPr/>
                    <a:lstStyle/>
                    <a:p>
                      <a:endParaRPr/>
                    </a:p>
                  </a:txBody>
                  <a:tcPr marL="7620" marR="7620" marT="7620" marB="0" anchor="ctr">
                    <a:lnL>
                      <a:noFill/>
                    </a:lnL>
                    <a:lnR>
                      <a:noFill/>
                    </a:lnR>
                    <a:lnT>
                      <a:noFill/>
                    </a:lnT>
                    <a:lnB>
                      <a:noFill/>
                    </a:lnB>
                    <a:solidFill>
                      <a:schemeClr val="bg2">
                        <a:lumMod val="85000"/>
                      </a:schemeClr>
                    </a:solidFill>
                  </a:tcPr>
                </a:tc>
                <a:tc>
                  <a:txBody>
                    <a:bodyPr/>
                    <a:lstStyle/>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Call 02 – single stage </a:t>
                      </a:r>
                    </a:p>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HORIZON-CL6-2025-02​[D2, D5, D6]]</a:t>
                      </a:r>
                    </a:p>
                  </a:txBody>
                  <a:tcPr anchor="ctr">
                    <a:lnL>
                      <a:noFill/>
                    </a:lnL>
                    <a:lnR>
                      <a:noFill/>
                    </a:lnR>
                    <a:lnT>
                      <a:noFill/>
                    </a:lnT>
                    <a:lnB>
                      <a:noFill/>
                    </a:lnB>
                    <a:solidFill>
                      <a:schemeClr val="bg1"/>
                    </a:solidFill>
                  </a:tcPr>
                </a:tc>
                <a:tc>
                  <a:txBody>
                    <a:bodyPr/>
                    <a:lstStyle/>
                    <a:p>
                      <a:pPr marL="0" marR="0" lvl="0" indent="0" algn="l" defTabSz="900000" rtl="0" eaLnBrk="1" fontAlgn="base" latinLnBrk="0" hangingPunct="1">
                        <a:lnSpc>
                          <a:spcPts val="1200"/>
                        </a:lnSpc>
                        <a:spcBef>
                          <a:spcPts val="0"/>
                        </a:spcBef>
                        <a:spcAft>
                          <a:spcPts val="0"/>
                        </a:spcAft>
                        <a:buClrTx/>
                        <a:buSzTx/>
                        <a:buFontTx/>
                        <a:buNone/>
                        <a:tabLst/>
                        <a:defRPr/>
                      </a:pPr>
                      <a:r>
                        <a:rPr lang="en-US" sz="1600" b="0" i="0" u="none" strike="noStrike" kern="1200" noProof="0">
                          <a:solidFill>
                            <a:srgbClr val="000000"/>
                          </a:solidFill>
                          <a:effectLst/>
                          <a:latin typeface="Aptos" panose="020B0004020202020204" pitchFamily="34" charset="0"/>
                          <a:ea typeface="+mn-ea"/>
                          <a:cs typeface="+mn-cs"/>
                        </a:rPr>
                        <a:t>06/05/2025</a:t>
                      </a:r>
                    </a:p>
                  </a:txBody>
                  <a:tcPr anchor="ctr">
                    <a:lnL>
                      <a:noFill/>
                    </a:lnL>
                    <a:lnR>
                      <a:noFill/>
                    </a:lnR>
                    <a:lnT>
                      <a:noFill/>
                    </a:lnT>
                    <a:lnB>
                      <a:noFill/>
                    </a:lnB>
                    <a:solidFill>
                      <a:schemeClr val="bg1"/>
                    </a:solidFill>
                  </a:tcPr>
                </a:tc>
                <a:tc>
                  <a:txBody>
                    <a:bodyPr/>
                    <a:lstStyle/>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16/09/2025</a:t>
                      </a:r>
                    </a:p>
                  </a:txBody>
                  <a:tcPr anchor="ctr">
                    <a:lnL>
                      <a:noFill/>
                    </a:lnL>
                    <a:lnR>
                      <a:noFill/>
                    </a:lnR>
                    <a:lnT>
                      <a:noFill/>
                    </a:lnT>
                    <a:lnB>
                      <a:noFill/>
                    </a:lnB>
                    <a:solidFill>
                      <a:schemeClr val="bg1"/>
                    </a:solidFill>
                  </a:tcPr>
                </a:tc>
                <a:extLst>
                  <a:ext uri="{0D108BD9-81ED-4DB2-BD59-A6C34878D82A}">
                    <a16:rowId xmlns:a16="http://schemas.microsoft.com/office/drawing/2014/main" val="596991652"/>
                  </a:ext>
                </a:extLst>
              </a:tr>
              <a:tr h="418024">
                <a:tc vMerge="1">
                  <a:txBody>
                    <a:bodyPr/>
                    <a:lstStyle/>
                    <a:p>
                      <a:endParaRPr/>
                    </a:p>
                  </a:txBody>
                  <a:tcPr marL="7620" marR="7620" marT="7620" marB="0" anchor="ctr">
                    <a:lnL>
                      <a:noFill/>
                    </a:lnL>
                    <a:lnR>
                      <a:noFill/>
                    </a:lnR>
                    <a:lnT>
                      <a:noFill/>
                    </a:lnT>
                    <a:lnB>
                      <a:noFill/>
                    </a:lnB>
                    <a:noFill/>
                  </a:tcPr>
                </a:tc>
                <a:tc>
                  <a:txBody>
                    <a:bodyPr/>
                    <a:lstStyle/>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Call 03 – single stage </a:t>
                      </a:r>
                    </a:p>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HORIZON-CL6-2025-03​ [D7]</a:t>
                      </a:r>
                    </a:p>
                  </a:txBody>
                  <a:tcPr anchor="ctr">
                    <a:lnL>
                      <a:noFill/>
                    </a:lnL>
                    <a:lnR>
                      <a:noFill/>
                    </a:lnR>
                    <a:lnT>
                      <a:noFill/>
                    </a:lnT>
                    <a:lnB>
                      <a:noFill/>
                    </a:lnB>
                    <a:solidFill>
                      <a:schemeClr val="bg1"/>
                    </a:solidFill>
                  </a:tcPr>
                </a:tc>
                <a:tc>
                  <a:txBody>
                    <a:bodyPr/>
                    <a:lstStyle/>
                    <a:p>
                      <a:pPr marL="0" marR="0" lvl="0" indent="0" algn="l" defTabSz="900000" rtl="0" eaLnBrk="1" fontAlgn="base" latinLnBrk="0" hangingPunct="1">
                        <a:lnSpc>
                          <a:spcPts val="1200"/>
                        </a:lnSpc>
                        <a:spcBef>
                          <a:spcPts val="0"/>
                        </a:spcBef>
                        <a:spcAft>
                          <a:spcPts val="0"/>
                        </a:spcAft>
                        <a:buClrTx/>
                        <a:buSzTx/>
                        <a:buFontTx/>
                        <a:buNone/>
                        <a:tabLst/>
                        <a:defRPr/>
                      </a:pPr>
                      <a:r>
                        <a:rPr lang="en-US" sz="1600" b="0" i="0" u="none" strike="noStrike" kern="1200" noProof="0">
                          <a:solidFill>
                            <a:srgbClr val="000000"/>
                          </a:solidFill>
                          <a:effectLst/>
                          <a:latin typeface="Aptos" panose="020B0004020202020204" pitchFamily="34" charset="0"/>
                          <a:ea typeface="+mn-ea"/>
                          <a:cs typeface="+mn-cs"/>
                        </a:rPr>
                        <a:t>06/05/2025</a:t>
                      </a:r>
                    </a:p>
                  </a:txBody>
                  <a:tcPr anchor="ctr">
                    <a:lnL>
                      <a:noFill/>
                    </a:lnL>
                    <a:lnR>
                      <a:noFill/>
                    </a:lnR>
                    <a:lnT>
                      <a:noFill/>
                    </a:lnT>
                    <a:lnB>
                      <a:noFill/>
                    </a:lnB>
                    <a:solidFill>
                      <a:schemeClr val="bg1"/>
                    </a:solidFill>
                  </a:tcPr>
                </a:tc>
                <a:tc>
                  <a:txBody>
                    <a:bodyPr/>
                    <a:lstStyle/>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24/09/2025</a:t>
                      </a:r>
                    </a:p>
                  </a:txBody>
                  <a:tcPr anchor="ctr">
                    <a:lnL>
                      <a:noFill/>
                    </a:lnL>
                    <a:lnR>
                      <a:noFill/>
                    </a:lnR>
                    <a:lnT>
                      <a:noFill/>
                    </a:lnT>
                    <a:lnB>
                      <a:noFill/>
                    </a:lnB>
                    <a:solidFill>
                      <a:schemeClr val="bg1"/>
                    </a:solidFill>
                  </a:tcPr>
                </a:tc>
                <a:extLst>
                  <a:ext uri="{0D108BD9-81ED-4DB2-BD59-A6C34878D82A}">
                    <a16:rowId xmlns:a16="http://schemas.microsoft.com/office/drawing/2014/main" val="230893901"/>
                  </a:ext>
                </a:extLst>
              </a:tr>
              <a:tr h="418024">
                <a:tc vMerge="1">
                  <a:txBody>
                    <a:bodyPr/>
                    <a:lstStyle/>
                    <a:p>
                      <a:endParaRPr lang="it-IT"/>
                    </a:p>
                  </a:txBody>
                  <a:tcPr/>
                </a:tc>
                <a:tc>
                  <a:txBody>
                    <a:bodyPr/>
                    <a:lstStyle/>
                    <a:p>
                      <a:pPr marL="0" marR="0" lvl="0" indent="0" algn="l" defTabSz="900000" rtl="0" eaLnBrk="1" fontAlgn="base" latinLnBrk="0" hangingPunct="1">
                        <a:lnSpc>
                          <a:spcPts val="1275"/>
                        </a:lnSpc>
                        <a:spcBef>
                          <a:spcPts val="0"/>
                        </a:spcBef>
                        <a:spcAft>
                          <a:spcPts val="0"/>
                        </a:spcAft>
                        <a:buClrTx/>
                        <a:buSzTx/>
                        <a:buFontTx/>
                        <a:buNone/>
                        <a:tabLst/>
                        <a:defRPr/>
                      </a:pPr>
                      <a:r>
                        <a:rPr lang="en-US" sz="1600" b="0" i="0" u="none" strike="noStrike" kern="1200">
                          <a:solidFill>
                            <a:srgbClr val="000000"/>
                          </a:solidFill>
                          <a:effectLst/>
                          <a:latin typeface="Aptos" panose="020B0004020202020204" pitchFamily="34" charset="0"/>
                          <a:ea typeface="+mn-ea"/>
                          <a:cs typeface="+mn-cs"/>
                        </a:rPr>
                        <a:t>Call 01 – two-stage​ [D1, D3, D4]</a:t>
                      </a:r>
                    </a:p>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HORIZON-CL6-2025-01-two-stage​ ​ </a:t>
                      </a:r>
                    </a:p>
                  </a:txBody>
                  <a:tcPr anchor="ctr">
                    <a:lnL>
                      <a:noFill/>
                    </a:lnL>
                    <a:lnR>
                      <a:noFill/>
                    </a:lnR>
                    <a:lnT>
                      <a:noFill/>
                    </a:lnT>
                    <a:lnB>
                      <a:noFill/>
                    </a:lnB>
                    <a:solidFill>
                      <a:schemeClr val="bg1"/>
                    </a:solidFill>
                  </a:tcPr>
                </a:tc>
                <a:tc>
                  <a:txBody>
                    <a:bodyPr/>
                    <a:lstStyle/>
                    <a:p>
                      <a:pPr marL="0" marR="0" lvl="0" indent="0" algn="l" defTabSz="900000" rtl="0" eaLnBrk="1" fontAlgn="base" latinLnBrk="0" hangingPunct="1">
                        <a:lnSpc>
                          <a:spcPts val="1200"/>
                        </a:lnSpc>
                        <a:spcBef>
                          <a:spcPts val="0"/>
                        </a:spcBef>
                        <a:spcAft>
                          <a:spcPts val="0"/>
                        </a:spcAft>
                        <a:buClrTx/>
                        <a:buSzTx/>
                        <a:buFontTx/>
                        <a:buNone/>
                        <a:tabLst/>
                        <a:defRPr/>
                      </a:pPr>
                      <a:r>
                        <a:rPr lang="en-US" sz="1600" b="0" i="0" u="none" strike="noStrike" kern="1200" noProof="0">
                          <a:solidFill>
                            <a:srgbClr val="000000"/>
                          </a:solidFill>
                          <a:effectLst/>
                          <a:latin typeface="Aptos" panose="020B0004020202020204" pitchFamily="34" charset="0"/>
                          <a:ea typeface="+mn-ea"/>
                          <a:cs typeface="+mn-cs"/>
                        </a:rPr>
                        <a:t>06/05/2025</a:t>
                      </a:r>
                    </a:p>
                  </a:txBody>
                  <a:tcPr anchor="ctr">
                    <a:lnL>
                      <a:noFill/>
                    </a:lnL>
                    <a:lnR>
                      <a:noFill/>
                    </a:lnR>
                    <a:lnT>
                      <a:noFill/>
                    </a:lnT>
                    <a:lnB>
                      <a:noFill/>
                    </a:lnB>
                    <a:solidFill>
                      <a:schemeClr val="bg1"/>
                    </a:solidFill>
                  </a:tcPr>
                </a:tc>
                <a:tc>
                  <a:txBody>
                    <a:bodyPr/>
                    <a:lstStyle/>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4/09/2025 (First stage)</a:t>
                      </a:r>
                    </a:p>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18/02/2026 (Second Stage)</a:t>
                      </a:r>
                    </a:p>
                  </a:txBody>
                  <a:tcPr anchor="ctr">
                    <a:lnL>
                      <a:noFill/>
                    </a:lnL>
                    <a:lnR>
                      <a:noFill/>
                    </a:lnR>
                    <a:lnT>
                      <a:noFill/>
                    </a:lnT>
                    <a:lnB>
                      <a:noFill/>
                    </a:lnB>
                    <a:solidFill>
                      <a:schemeClr val="bg1"/>
                    </a:solidFill>
                  </a:tcPr>
                </a:tc>
                <a:extLst>
                  <a:ext uri="{0D108BD9-81ED-4DB2-BD59-A6C34878D82A}">
                    <a16:rowId xmlns:a16="http://schemas.microsoft.com/office/drawing/2014/main" val="1894837649"/>
                  </a:ext>
                </a:extLst>
              </a:tr>
              <a:tr h="418024">
                <a:tc vMerge="1">
                  <a:txBody>
                    <a:bodyPr/>
                    <a:lstStyle/>
                    <a:p>
                      <a:endParaRPr lang="it-IT"/>
                    </a:p>
                  </a:txBody>
                  <a:tcPr/>
                </a:tc>
                <a:tc>
                  <a:txBody>
                    <a:bodyPr/>
                    <a:lstStyle/>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Call 02 – two-stage​ [D2, D5]</a:t>
                      </a:r>
                    </a:p>
                    <a:p>
                      <a:pPr algn="l" defTabSz="900000" rtl="0" fontAlgn="base">
                        <a:lnSpc>
                          <a:spcPts val="1275"/>
                        </a:lnSpc>
                      </a:pPr>
                      <a:r>
                        <a:rPr lang="en-US" sz="1600" b="0" i="0" u="none" strike="noStrike" kern="1200">
                          <a:solidFill>
                            <a:srgbClr val="000000"/>
                          </a:solidFill>
                          <a:effectLst/>
                          <a:latin typeface="Aptos" panose="020B0004020202020204" pitchFamily="34" charset="0"/>
                          <a:ea typeface="+mn-ea"/>
                          <a:cs typeface="+mn-cs"/>
                        </a:rPr>
                        <a:t>HORIZON-CL6-2025-02-two stage​​</a:t>
                      </a:r>
                    </a:p>
                  </a:txBody>
                  <a:tcPr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00000" rtl="0" eaLnBrk="1" fontAlgn="base" latinLnBrk="0" hangingPunct="1">
                        <a:lnSpc>
                          <a:spcPts val="1200"/>
                        </a:lnSpc>
                        <a:spcBef>
                          <a:spcPts val="0"/>
                        </a:spcBef>
                        <a:spcAft>
                          <a:spcPts val="0"/>
                        </a:spcAft>
                        <a:buClrTx/>
                        <a:buSzTx/>
                        <a:buFontTx/>
                        <a:buNone/>
                        <a:tabLst/>
                        <a:defRPr/>
                      </a:pPr>
                      <a:r>
                        <a:rPr lang="en-US" sz="1600" b="0" i="0" u="none" strike="noStrike" kern="1200" noProof="0">
                          <a:solidFill>
                            <a:srgbClr val="000000"/>
                          </a:solidFill>
                          <a:effectLst/>
                          <a:latin typeface="Aptos" panose="020B0004020202020204" pitchFamily="34" charset="0"/>
                          <a:ea typeface="+mn-ea"/>
                          <a:cs typeface="+mn-cs"/>
                        </a:rPr>
                        <a:t>06/05/2025</a:t>
                      </a:r>
                    </a:p>
                  </a:txBody>
                  <a:tcPr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l" defTabSz="900000" rtl="0" fontAlgn="base">
                        <a:lnSpc>
                          <a:spcPts val="1275"/>
                        </a:lnSpc>
                      </a:pPr>
                      <a:r>
                        <a:rPr lang="en-US" sz="1600" b="0" i="0" u="none" strike="noStrike" kern="1200" dirty="0">
                          <a:solidFill>
                            <a:srgbClr val="000000"/>
                          </a:solidFill>
                          <a:effectLst/>
                          <a:latin typeface="Aptos" panose="020B0004020202020204" pitchFamily="34" charset="0"/>
                          <a:ea typeface="+mn-ea"/>
                          <a:cs typeface="+mn-cs"/>
                        </a:rPr>
                        <a:t>4/09/2025 (First stage)</a:t>
                      </a:r>
                    </a:p>
                    <a:p>
                      <a:pPr algn="l" defTabSz="900000" rtl="0" fontAlgn="base">
                        <a:lnSpc>
                          <a:spcPts val="1275"/>
                        </a:lnSpc>
                      </a:pPr>
                      <a:r>
                        <a:rPr lang="en-US" sz="1600" b="0" i="0" u="none" strike="noStrike" kern="1200" dirty="0">
                          <a:solidFill>
                            <a:srgbClr val="000000"/>
                          </a:solidFill>
                          <a:effectLst/>
                          <a:latin typeface="Aptos" panose="020B0004020202020204" pitchFamily="34" charset="0"/>
                          <a:ea typeface="+mn-ea"/>
                          <a:cs typeface="+mn-cs"/>
                        </a:rPr>
                        <a:t>18/02/2026 (Second Stage)</a:t>
                      </a:r>
                    </a:p>
                  </a:txBody>
                  <a:tcPr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4983753"/>
                  </a:ext>
                </a:extLst>
              </a:tr>
            </a:tbl>
          </a:graphicData>
        </a:graphic>
      </p:graphicFrame>
    </p:spTree>
    <p:extLst>
      <p:ext uri="{BB962C8B-B14F-4D97-AF65-F5344CB8AC3E}">
        <p14:creationId xmlns:p14="http://schemas.microsoft.com/office/powerpoint/2010/main" val="190800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57437FB3-EBF6-9217-CB88-1DCE80B5984B}"/>
              </a:ext>
            </a:extLst>
          </p:cNvPr>
          <p:cNvSpPr>
            <a:spLocks noGrp="1"/>
          </p:cNvSpPr>
          <p:nvPr>
            <p:ph sz="half" idx="1"/>
          </p:nvPr>
        </p:nvSpPr>
        <p:spPr/>
        <p:txBody>
          <a:bodyPr/>
          <a:lstStyle/>
          <a:p>
            <a:endParaRPr lang="en-GB"/>
          </a:p>
        </p:txBody>
      </p:sp>
      <p:sp>
        <p:nvSpPr>
          <p:cNvPr id="3" name="Titolo 2">
            <a:extLst>
              <a:ext uri="{FF2B5EF4-FFF2-40B4-BE49-F238E27FC236}">
                <a16:creationId xmlns:a16="http://schemas.microsoft.com/office/drawing/2014/main" id="{4D2868CE-8CB3-7A6E-1AB3-15B1F93E21F5}"/>
              </a:ext>
            </a:extLst>
          </p:cNvPr>
          <p:cNvSpPr>
            <a:spLocks noGrp="1"/>
          </p:cNvSpPr>
          <p:nvPr>
            <p:ph type="title"/>
          </p:nvPr>
        </p:nvSpPr>
        <p:spPr/>
        <p:txBody>
          <a:bodyPr/>
          <a:lstStyle/>
          <a:p>
            <a:endParaRPr lang="en-GB"/>
          </a:p>
        </p:txBody>
      </p:sp>
      <p:pic>
        <p:nvPicPr>
          <p:cNvPr id="1026" name="Picture 2" descr="Information | Horizon Europe Portal">
            <a:extLst>
              <a:ext uri="{FF2B5EF4-FFF2-40B4-BE49-F238E27FC236}">
                <a16:creationId xmlns:a16="http://schemas.microsoft.com/office/drawing/2014/main" id="{7C58984E-6B30-D58E-75FF-71284B430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71" y="940039"/>
            <a:ext cx="9606116" cy="515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9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BCF1D-1BFD-61CA-53B0-36C295F877CB}"/>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38BCC6D5-AA82-29FB-C29C-A87DCF203254}"/>
              </a:ext>
            </a:extLst>
          </p:cNvPr>
          <p:cNvSpPr>
            <a:spLocks noGrp="1"/>
          </p:cNvSpPr>
          <p:nvPr>
            <p:ph type="title"/>
          </p:nvPr>
        </p:nvSpPr>
        <p:spPr>
          <a:xfrm>
            <a:off x="718558" y="607743"/>
            <a:ext cx="10515600" cy="928688"/>
          </a:xfrm>
        </p:spPr>
        <p:txBody>
          <a:bodyPr>
            <a:normAutofit/>
          </a:bodyPr>
          <a:lstStyle/>
          <a:p>
            <a:r>
              <a:rPr lang="it-IT"/>
              <a:t>Pillar II – Calls 2025</a:t>
            </a:r>
          </a:p>
        </p:txBody>
      </p:sp>
      <p:graphicFrame>
        <p:nvGraphicFramePr>
          <p:cNvPr id="3" name="Tabella 2">
            <a:extLst>
              <a:ext uri="{FF2B5EF4-FFF2-40B4-BE49-F238E27FC236}">
                <a16:creationId xmlns:a16="http://schemas.microsoft.com/office/drawing/2014/main" id="{5991FA8A-027C-07F0-BEFE-563E06E351D4}"/>
              </a:ext>
            </a:extLst>
          </p:cNvPr>
          <p:cNvGraphicFramePr>
            <a:graphicFrameLocks noGrp="1"/>
          </p:cNvGraphicFramePr>
          <p:nvPr>
            <p:extLst>
              <p:ext uri="{D42A27DB-BD31-4B8C-83A1-F6EECF244321}">
                <p14:modId xmlns:p14="http://schemas.microsoft.com/office/powerpoint/2010/main" val="1273972867"/>
              </p:ext>
            </p:extLst>
          </p:nvPr>
        </p:nvGraphicFramePr>
        <p:xfrm>
          <a:off x="718558" y="1536431"/>
          <a:ext cx="10932160" cy="3016264"/>
        </p:xfrm>
        <a:graphic>
          <a:graphicData uri="http://schemas.openxmlformats.org/drawingml/2006/table">
            <a:tbl>
              <a:tblPr firstRow="1" bandRow="1"/>
              <a:tblGrid>
                <a:gridCol w="2065282">
                  <a:extLst>
                    <a:ext uri="{9D8B030D-6E8A-4147-A177-3AD203B41FA5}">
                      <a16:colId xmlns:a16="http://schemas.microsoft.com/office/drawing/2014/main" val="1300911069"/>
                    </a:ext>
                  </a:extLst>
                </a:gridCol>
                <a:gridCol w="4206240">
                  <a:extLst>
                    <a:ext uri="{9D8B030D-6E8A-4147-A177-3AD203B41FA5}">
                      <a16:colId xmlns:a16="http://schemas.microsoft.com/office/drawing/2014/main" val="1797478689"/>
                    </a:ext>
                  </a:extLst>
                </a:gridCol>
                <a:gridCol w="1927598">
                  <a:extLst>
                    <a:ext uri="{9D8B030D-6E8A-4147-A177-3AD203B41FA5}">
                      <a16:colId xmlns:a16="http://schemas.microsoft.com/office/drawing/2014/main" val="3109402492"/>
                    </a:ext>
                  </a:extLst>
                </a:gridCol>
                <a:gridCol w="2733040">
                  <a:extLst>
                    <a:ext uri="{9D8B030D-6E8A-4147-A177-3AD203B41FA5}">
                      <a16:colId xmlns:a16="http://schemas.microsoft.com/office/drawing/2014/main" val="2883578955"/>
                    </a:ext>
                  </a:extLst>
                </a:gridCol>
              </a:tblGrid>
              <a:tr h="418024">
                <a:tc>
                  <a:txBody>
                    <a:bodyPr/>
                    <a:lstStyle/>
                    <a:p>
                      <a:pPr algn="l" rtl="0" fontAlgn="ctr"/>
                      <a:r>
                        <a:rPr lang="it-IT" sz="1600" b="1" i="0" u="none" strike="noStrike" dirty="0" err="1">
                          <a:solidFill>
                            <a:srgbClr val="FFFFFF"/>
                          </a:solidFill>
                          <a:effectLst/>
                          <a:latin typeface="Aptos" panose="020B0004020202020204" pitchFamily="34" charset="0"/>
                        </a:rPr>
                        <a:t>Thematic</a:t>
                      </a:r>
                      <a:r>
                        <a:rPr lang="it-IT" sz="1600" b="1" i="0" u="none" strike="noStrike" dirty="0">
                          <a:solidFill>
                            <a:srgbClr val="FFFFFF"/>
                          </a:solidFill>
                          <a:effectLst/>
                          <a:latin typeface="Aptos" panose="020B0004020202020204" pitchFamily="34" charset="0"/>
                        </a:rPr>
                        <a:t> Area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algn="l" rtl="0" fontAlgn="ctr"/>
                      <a:r>
                        <a:rPr lang="it-IT" sz="1600" b="1" i="0" u="none" strike="noStrike">
                          <a:solidFill>
                            <a:srgbClr val="FFFFFF"/>
                          </a:solidFill>
                          <a:effectLst/>
                          <a:latin typeface="Aptos" panose="020B0004020202020204" pitchFamily="34" charset="0"/>
                        </a:rPr>
                        <a:t>Call</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algn="l" rtl="0" fontAlgn="ctr"/>
                      <a:r>
                        <a:rPr lang="it-IT" sz="1600" b="1" i="0" u="none" strike="noStrike" dirty="0">
                          <a:solidFill>
                            <a:srgbClr val="FFFFFF"/>
                          </a:solidFill>
                          <a:effectLst/>
                          <a:latin typeface="Aptos" panose="020B0004020202020204" pitchFamily="34" charset="0"/>
                        </a:rPr>
                        <a:t>Call </a:t>
                      </a:r>
                      <a:r>
                        <a:rPr lang="it-IT" sz="1600" b="1" i="0" u="none" strike="noStrike" dirty="0" err="1">
                          <a:solidFill>
                            <a:srgbClr val="FFFFFF"/>
                          </a:solidFill>
                          <a:effectLst/>
                          <a:latin typeface="Aptos" panose="020B0004020202020204" pitchFamily="34" charset="0"/>
                        </a:rPr>
                        <a:t>sopening</a:t>
                      </a:r>
                      <a:endParaRPr lang="it-IT" sz="1600" b="1" i="0" u="none" strike="noStrike" dirty="0">
                        <a:solidFill>
                          <a:srgbClr val="FFFFFF"/>
                        </a:solidFill>
                        <a:effectLst/>
                        <a:latin typeface="Aptos" panose="020B00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algn="l" rtl="0" fontAlgn="ctr"/>
                      <a:r>
                        <a:rPr lang="it-IT" sz="1600" b="1" i="0" u="none" strike="noStrike" dirty="0">
                          <a:solidFill>
                            <a:srgbClr val="FFFFFF"/>
                          </a:solidFill>
                          <a:effectLst/>
                          <a:latin typeface="Aptos" panose="020B0004020202020204" pitchFamily="34" charset="0"/>
                        </a:rPr>
                        <a:t>Calls </a:t>
                      </a:r>
                      <a:r>
                        <a:rPr lang="it-IT" sz="1600" b="1" i="0" u="none" strike="noStrike" dirty="0" err="1">
                          <a:solidFill>
                            <a:srgbClr val="FFFFFF"/>
                          </a:solidFill>
                          <a:effectLst/>
                          <a:latin typeface="Aptos" panose="020B0004020202020204" pitchFamily="34" charset="0"/>
                        </a:rPr>
                        <a:t>closure</a:t>
                      </a:r>
                      <a:endParaRPr lang="it-IT" sz="1600" b="1" i="0" u="none" strike="noStrike" dirty="0">
                        <a:solidFill>
                          <a:srgbClr val="FFFFFF"/>
                        </a:solidFill>
                        <a:effectLst/>
                        <a:latin typeface="Aptos" panose="020B00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extLst>
                  <a:ext uri="{0D108BD9-81ED-4DB2-BD59-A6C34878D82A}">
                    <a16:rowId xmlns:a16="http://schemas.microsoft.com/office/drawing/2014/main" val="2077821676"/>
                  </a:ext>
                </a:extLst>
              </a:tr>
              <a:tr h="360000">
                <a:tc rowSpan="5">
                  <a:txBody>
                    <a:bodyPr/>
                    <a:lstStyle/>
                    <a:p>
                      <a:pPr algn="l" rtl="0" fontAlgn="ctr"/>
                      <a:r>
                        <a:rPr lang="it-IT" sz="1600" b="1" i="0" u="none" strike="noStrike">
                          <a:solidFill>
                            <a:srgbClr val="28B032"/>
                          </a:solidFill>
                          <a:effectLst/>
                          <a:latin typeface="Aptos" panose="020B0004020202020204" pitchFamily="34" charset="0"/>
                        </a:rPr>
                        <a:t>EU Missions</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 </a:t>
                      </a:r>
                      <a:r>
                        <a:rPr lang="en-US" sz="1600" b="0" i="0" u="none" strike="noStrike" kern="1200">
                          <a:solidFill>
                            <a:srgbClr val="000000"/>
                          </a:solidFill>
                          <a:effectLst/>
                          <a:latin typeface="Aptos" panose="020B0004020202020204" pitchFamily="34" charset="0"/>
                          <a:ea typeface="+mn-ea"/>
                          <a:cs typeface="+mn-cs"/>
                        </a:rPr>
                        <a:t>HORIZON-MISS-2025-01 [Adaptation to Climate Change]</a:t>
                      </a:r>
                    </a:p>
                  </a:txBody>
                  <a:tcPr anchor="ctr">
                    <a:lnL>
                      <a:noFill/>
                    </a:lnL>
                    <a:lnR>
                      <a:noFill/>
                    </a:lnR>
                    <a:lnT w="12700" cap="flat" cmpd="sng" algn="ctr">
                      <a:solidFill>
                        <a:schemeClr val="tx1"/>
                      </a:solidFill>
                      <a:prstDash val="solid"/>
                      <a:round/>
                      <a:headEnd type="none" w="med" len="med"/>
                      <a:tailEnd type="none" w="med" len="med"/>
                    </a:lnT>
                    <a:lnB>
                      <a:noFill/>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06/05/2025</a:t>
                      </a:r>
                    </a:p>
                  </a:txBody>
                  <a:tcPr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indent="0" algn="l" rtl="0" fontAlgn="t"/>
                      <a:r>
                        <a:rPr lang="en-GB" sz="1600" b="0" i="0" u="none" strike="noStrike" kern="1200">
                          <a:solidFill>
                            <a:srgbClr val="000000"/>
                          </a:solidFill>
                          <a:effectLst/>
                          <a:latin typeface="Aptos" panose="020B0004020202020204" pitchFamily="34" charset="0"/>
                          <a:ea typeface="+mn-ea"/>
                          <a:cs typeface="+mn-cs"/>
                        </a:rPr>
                        <a:t>24/09/2025</a:t>
                      </a:r>
                      <a:endParaRPr lang="it-IT"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147030390"/>
                  </a:ext>
                </a:extLst>
              </a:tr>
              <a:tr h="360000">
                <a:tc vMerge="1">
                  <a:txBody>
                    <a:bodyPr/>
                    <a:lstStyle/>
                    <a:p>
                      <a:endParaRPr lang="it-IT"/>
                    </a:p>
                  </a:txBody>
                  <a:tcPr/>
                </a:tc>
                <a:tc>
                  <a:txBody>
                    <a:bodyPr/>
                    <a:lstStyle/>
                    <a:p>
                      <a:pPr algn="l" rtl="0" fontAlgn="ctr"/>
                      <a:r>
                        <a:rPr lang="en-US" sz="1600" b="0" i="0" u="none" strike="noStrike" kern="1200">
                          <a:solidFill>
                            <a:srgbClr val="000000"/>
                          </a:solidFill>
                          <a:effectLst/>
                          <a:latin typeface="Aptos" panose="020B0004020202020204" pitchFamily="34" charset="0"/>
                          <a:ea typeface="+mn-ea"/>
                          <a:cs typeface="+mn-cs"/>
                        </a:rPr>
                        <a:t>HORIZON-MISS-2025-02 [Cancer]</a:t>
                      </a:r>
                    </a:p>
                  </a:txBody>
                  <a:tcPr anchor="ctr">
                    <a:lnL>
                      <a:noFill/>
                    </a:lnL>
                    <a:lnR>
                      <a:noFill/>
                    </a:lnR>
                    <a:lnT>
                      <a:noFill/>
                    </a:lnT>
                    <a:lnB>
                      <a:noFill/>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06/05/2025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algn="l" rtl="0" fontAlgn="t"/>
                      <a:r>
                        <a:rPr lang="en-US" sz="1600" b="0" i="0" u="none" strike="noStrike" kern="1200">
                          <a:solidFill>
                            <a:srgbClr val="000000"/>
                          </a:solidFill>
                          <a:effectLst/>
                          <a:latin typeface="Aptos" panose="020B0004020202020204" pitchFamily="34" charset="0"/>
                          <a:ea typeface="+mn-ea"/>
                          <a:cs typeface="+mn-cs"/>
                        </a:rPr>
                        <a:t>18/05/2025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195279253"/>
                  </a:ext>
                </a:extLst>
              </a:tr>
              <a:tr h="360000">
                <a:tc vMerge="1">
                  <a:txBody>
                    <a:bodyPr/>
                    <a:lstStyle/>
                    <a:p>
                      <a:endParaRPr lang="it-IT"/>
                    </a:p>
                  </a:txBody>
                  <a:tcPr/>
                </a:tc>
                <a:tc>
                  <a:txBody>
                    <a:bodyPr/>
                    <a:lstStyle/>
                    <a:p>
                      <a:pPr algn="l" rtl="0" fontAlgn="ctr"/>
                      <a:r>
                        <a:rPr lang="en-US" sz="1600" b="0" i="0" u="none" strike="noStrike" kern="1200">
                          <a:solidFill>
                            <a:srgbClr val="000000"/>
                          </a:solidFill>
                          <a:effectLst/>
                          <a:latin typeface="Aptos" panose="020B0004020202020204" pitchFamily="34" charset="0"/>
                          <a:ea typeface="+mn-ea"/>
                          <a:cs typeface="+mn-cs"/>
                        </a:rPr>
                        <a:t>HORIZON-MISS-2025-03 [Ocean and Waters] </a:t>
                      </a:r>
                    </a:p>
                  </a:txBody>
                  <a:tcPr anchor="ctr">
                    <a:lnL>
                      <a:noFill/>
                    </a:lnL>
                    <a:lnR>
                      <a:noFill/>
                    </a:lnR>
                    <a:lnT>
                      <a:noFill/>
                    </a:lnT>
                    <a:lnB>
                      <a:noFill/>
                    </a:lnB>
                    <a:solidFill>
                      <a:schemeClr val="bg2">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600" b="0" i="0" u="none" strike="noStrike" kern="1200">
                          <a:solidFill>
                            <a:srgbClr val="000000"/>
                          </a:solidFill>
                          <a:effectLst/>
                          <a:latin typeface="Aptos" panose="020B0004020202020204" pitchFamily="34" charset="0"/>
                          <a:ea typeface="+mn-ea"/>
                          <a:cs typeface="+mn-cs"/>
                        </a:rPr>
                        <a:t>07/05/2025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algn="l" rtl="0" fontAlgn="t"/>
                      <a:r>
                        <a:rPr lang="en-US" sz="1600" b="0" i="0" u="none" strike="noStrike" kern="1200">
                          <a:solidFill>
                            <a:srgbClr val="000000"/>
                          </a:solidFill>
                          <a:effectLst/>
                          <a:latin typeface="Aptos" panose="020B0004020202020204" pitchFamily="34" charset="0"/>
                          <a:ea typeface="+mn-ea"/>
                          <a:cs typeface="+mn-cs"/>
                        </a:rPr>
                        <a:t>24/09/2025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690556000"/>
                  </a:ext>
                </a:extLst>
              </a:tr>
              <a:tr h="360000">
                <a:tc vMerge="1">
                  <a:txBody>
                    <a:bodyPr/>
                    <a:lstStyle/>
                    <a:p>
                      <a:endParaRPr lang="it-IT"/>
                    </a:p>
                  </a:txBody>
                  <a:tcPr/>
                </a:tc>
                <a:tc>
                  <a:txBody>
                    <a:bodyPr/>
                    <a:lstStyle/>
                    <a:p>
                      <a:pPr algn="l" rtl="0" fontAlgn="ctr"/>
                      <a:r>
                        <a:rPr lang="en-US" sz="1600" b="0" i="0" u="none" strike="noStrike" kern="1200">
                          <a:solidFill>
                            <a:srgbClr val="000000"/>
                          </a:solidFill>
                          <a:effectLst/>
                          <a:latin typeface="Aptos" panose="020B0004020202020204" pitchFamily="34" charset="0"/>
                          <a:ea typeface="+mn-ea"/>
                          <a:cs typeface="+mn-cs"/>
                        </a:rPr>
                        <a:t>HORIZON-MISS-2025-04 [Smart Cities]</a:t>
                      </a:r>
                    </a:p>
                  </a:txBody>
                  <a:tcPr anchor="ctr">
                    <a:lnL>
                      <a:noFill/>
                    </a:lnL>
                    <a:lnR>
                      <a:noFill/>
                    </a:lnR>
                    <a:lnT>
                      <a:noFill/>
                    </a:lnT>
                    <a:lnB>
                      <a:noFill/>
                    </a:lnB>
                    <a:solidFill>
                      <a:schemeClr val="bg2">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600" b="0" i="0" u="none" strike="noStrike" kern="1200">
                          <a:solidFill>
                            <a:srgbClr val="000000"/>
                          </a:solidFill>
                          <a:effectLst/>
                          <a:latin typeface="Aptos" panose="020B0004020202020204" pitchFamily="34" charset="0"/>
                          <a:ea typeface="+mn-ea"/>
                          <a:cs typeface="+mn-cs"/>
                        </a:rPr>
                        <a:t>06/05/2025</a:t>
                      </a:r>
                    </a:p>
                    <a:p>
                      <a:pPr algn="l" rtl="0" fontAlgn="ctr"/>
                      <a:endParaRPr lang="it-IT"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algn="l" rtl="0" fontAlgn="t"/>
                      <a:r>
                        <a:rPr lang="en-US" sz="1600" b="0" i="0" u="none" strike="noStrike" kern="1200">
                          <a:solidFill>
                            <a:srgbClr val="000000"/>
                          </a:solidFill>
                          <a:effectLst/>
                          <a:latin typeface="Aptos" panose="020B0004020202020204" pitchFamily="34" charset="0"/>
                          <a:ea typeface="+mn-ea"/>
                          <a:cs typeface="+mn-cs"/>
                        </a:rPr>
                        <a:t>04/09/2025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277299662"/>
                  </a:ext>
                </a:extLst>
              </a:tr>
              <a:tr h="360000">
                <a:tc vMerge="1">
                  <a:txBody>
                    <a:bodyPr/>
                    <a:lstStyle/>
                    <a:p>
                      <a:endParaRPr lang="it-IT"/>
                    </a:p>
                  </a:txBody>
                  <a:tcPr/>
                </a:tc>
                <a:tc>
                  <a:txBody>
                    <a:bodyPr/>
                    <a:lstStyle/>
                    <a:p>
                      <a:pPr algn="l" rtl="0" fontAlgn="ctr"/>
                      <a:r>
                        <a:rPr lang="en-US" sz="1600" b="0" i="0" u="none" strike="noStrike" kern="1200">
                          <a:solidFill>
                            <a:srgbClr val="000000"/>
                          </a:solidFill>
                          <a:effectLst/>
                          <a:latin typeface="Aptos" panose="020B0004020202020204" pitchFamily="34" charset="0"/>
                          <a:ea typeface="+mn-ea"/>
                          <a:cs typeface="+mn-cs"/>
                        </a:rPr>
                        <a:t>HORIZON-MISS-2025-05 [Soil]</a:t>
                      </a:r>
                      <a:endParaRPr lang="it-IT"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a:noFill/>
                    </a:lnT>
                    <a:lnB w="12700" cap="flat" cmpd="sng" algn="ctr">
                      <a:noFill/>
                      <a:prstDash val="solid"/>
                      <a:round/>
                      <a:headEnd type="none" w="med" len="med"/>
                      <a:tailEnd type="none" w="med" len="med"/>
                    </a:lnB>
                    <a:solidFill>
                      <a:schemeClr val="bg2">
                        <a:lumMod val="85000"/>
                      </a:schemeClr>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06/05/2025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marL="0" indent="0" algn="l" rtl="0" fontAlgn="t"/>
                      <a:r>
                        <a:rPr lang="en-GB" sz="1600" b="0" i="0" u="none" strike="noStrike" kern="1200">
                          <a:solidFill>
                            <a:srgbClr val="000000"/>
                          </a:solidFill>
                          <a:effectLst/>
                          <a:latin typeface="Aptos" panose="020B0004020202020204" pitchFamily="34" charset="0"/>
                          <a:ea typeface="+mn-ea"/>
                          <a:cs typeface="+mn-cs"/>
                        </a:rPr>
                        <a:t>24/09/2025</a:t>
                      </a:r>
                      <a:endParaRPr lang="it-IT"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35963017"/>
                  </a:ext>
                </a:extLst>
              </a:tr>
              <a:tr h="360000">
                <a:tc>
                  <a:txBody>
                    <a:bodyPr/>
                    <a:lstStyle/>
                    <a:p>
                      <a:pPr algn="l" rtl="0" fontAlgn="ctr"/>
                      <a:r>
                        <a:rPr lang="it-IT" sz="1600" b="1" i="0" u="none" strike="noStrike">
                          <a:solidFill>
                            <a:srgbClr val="28B032"/>
                          </a:solidFill>
                          <a:effectLst/>
                          <a:latin typeface="Aptos" panose="020B0004020202020204" pitchFamily="34" charset="0"/>
                        </a:rPr>
                        <a:t>NEB</a:t>
                      </a:r>
                    </a:p>
                  </a:txBody>
                  <a:tcPr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algn="l" rtl="0" fontAlgn="ctr"/>
                      <a:r>
                        <a:rPr lang="it-IT" sz="1600" b="0" i="0" u="none" strike="noStrike" kern="1200">
                          <a:solidFill>
                            <a:srgbClr val="000000"/>
                          </a:solidFill>
                          <a:effectLst/>
                          <a:latin typeface="Aptos" panose="020B0004020202020204" pitchFamily="34" charset="0"/>
                          <a:ea typeface="+mn-ea"/>
                          <a:cs typeface="+mn-cs"/>
                        </a:rPr>
                        <a:t>HORIZON-NEB-2025-01</a:t>
                      </a:r>
                    </a:p>
                  </a:txBody>
                  <a:tcPr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600" b="0" i="0" u="none" strike="noStrike" kern="1200">
                          <a:solidFill>
                            <a:srgbClr val="000000"/>
                          </a:solidFill>
                          <a:effectLst/>
                          <a:latin typeface="Aptos" panose="020B0004020202020204" pitchFamily="34" charset="0"/>
                          <a:ea typeface="+mn-ea"/>
                          <a:cs typeface="+mn-cs"/>
                        </a:rPr>
                        <a:t>06/05/2025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indent="0" algn="l" rtl="0" fontAlgn="t"/>
                      <a:r>
                        <a:rPr lang="it-IT" sz="1600" b="0" i="0" u="none" strike="noStrike" kern="1200" dirty="0">
                          <a:solidFill>
                            <a:srgbClr val="000000"/>
                          </a:solidFill>
                          <a:effectLst/>
                          <a:latin typeface="Aptos" panose="020B0004020202020204" pitchFamily="34" charset="0"/>
                          <a:ea typeface="+mn-ea"/>
                          <a:cs typeface="+mn-cs"/>
                        </a:rPr>
                        <a:t>12/11/2025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7900895"/>
                  </a:ext>
                </a:extLst>
              </a:tr>
            </a:tbl>
          </a:graphicData>
        </a:graphic>
      </p:graphicFrame>
    </p:spTree>
    <p:extLst>
      <p:ext uri="{BB962C8B-B14F-4D97-AF65-F5344CB8AC3E}">
        <p14:creationId xmlns:p14="http://schemas.microsoft.com/office/powerpoint/2010/main" val="408337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D314B-FD90-14DD-860A-830B603D4E7F}"/>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95AA2222-072D-8501-5DF0-5EC55F1A21A4}"/>
              </a:ext>
            </a:extLst>
          </p:cNvPr>
          <p:cNvSpPr>
            <a:spLocks noGrp="1"/>
          </p:cNvSpPr>
          <p:nvPr>
            <p:ph type="title"/>
          </p:nvPr>
        </p:nvSpPr>
        <p:spPr>
          <a:xfrm>
            <a:off x="718558" y="607743"/>
            <a:ext cx="10515600" cy="928688"/>
          </a:xfrm>
        </p:spPr>
        <p:txBody>
          <a:bodyPr>
            <a:normAutofit/>
          </a:bodyPr>
          <a:lstStyle/>
          <a:p>
            <a:r>
              <a:rPr lang="it-IT"/>
              <a:t>Pillar III – Calls 2025</a:t>
            </a:r>
          </a:p>
        </p:txBody>
      </p:sp>
      <p:graphicFrame>
        <p:nvGraphicFramePr>
          <p:cNvPr id="3" name="Tabella 2">
            <a:extLst>
              <a:ext uri="{FF2B5EF4-FFF2-40B4-BE49-F238E27FC236}">
                <a16:creationId xmlns:a16="http://schemas.microsoft.com/office/drawing/2014/main" id="{91027F04-E2A7-8841-0BA7-5240AF81B50A}"/>
              </a:ext>
            </a:extLst>
          </p:cNvPr>
          <p:cNvGraphicFramePr>
            <a:graphicFrameLocks noGrp="1"/>
          </p:cNvGraphicFramePr>
          <p:nvPr>
            <p:extLst>
              <p:ext uri="{D42A27DB-BD31-4B8C-83A1-F6EECF244321}">
                <p14:modId xmlns:p14="http://schemas.microsoft.com/office/powerpoint/2010/main" val="3687483799"/>
              </p:ext>
            </p:extLst>
          </p:nvPr>
        </p:nvGraphicFramePr>
        <p:xfrm>
          <a:off x="718558" y="1536431"/>
          <a:ext cx="10932160" cy="3069784"/>
        </p:xfrm>
        <a:graphic>
          <a:graphicData uri="http://schemas.openxmlformats.org/drawingml/2006/table">
            <a:tbl>
              <a:tblPr firstRow="1" bandRow="1"/>
              <a:tblGrid>
                <a:gridCol w="2065282">
                  <a:extLst>
                    <a:ext uri="{9D8B030D-6E8A-4147-A177-3AD203B41FA5}">
                      <a16:colId xmlns:a16="http://schemas.microsoft.com/office/drawing/2014/main" val="1300911069"/>
                    </a:ext>
                  </a:extLst>
                </a:gridCol>
                <a:gridCol w="4206240">
                  <a:extLst>
                    <a:ext uri="{9D8B030D-6E8A-4147-A177-3AD203B41FA5}">
                      <a16:colId xmlns:a16="http://schemas.microsoft.com/office/drawing/2014/main" val="1797478689"/>
                    </a:ext>
                  </a:extLst>
                </a:gridCol>
                <a:gridCol w="1927598">
                  <a:extLst>
                    <a:ext uri="{9D8B030D-6E8A-4147-A177-3AD203B41FA5}">
                      <a16:colId xmlns:a16="http://schemas.microsoft.com/office/drawing/2014/main" val="3109402492"/>
                    </a:ext>
                  </a:extLst>
                </a:gridCol>
                <a:gridCol w="2733040">
                  <a:extLst>
                    <a:ext uri="{9D8B030D-6E8A-4147-A177-3AD203B41FA5}">
                      <a16:colId xmlns:a16="http://schemas.microsoft.com/office/drawing/2014/main" val="2883578955"/>
                    </a:ext>
                  </a:extLst>
                </a:gridCol>
              </a:tblGrid>
              <a:tr h="418024">
                <a:tc>
                  <a:txBody>
                    <a:bodyPr/>
                    <a:lstStyle/>
                    <a:p>
                      <a:pPr marL="0" indent="0" algn="l" rtl="0" fontAlgn="ctr">
                        <a:buFontTx/>
                        <a:buNone/>
                      </a:pPr>
                      <a:r>
                        <a:rPr lang="it-IT" sz="1600" b="1" i="0" u="none" strike="noStrike" dirty="0" err="1">
                          <a:solidFill>
                            <a:srgbClr val="FFFFFF"/>
                          </a:solidFill>
                          <a:effectLst/>
                          <a:latin typeface="Aptos" panose="020B0004020202020204" pitchFamily="34" charset="0"/>
                        </a:rPr>
                        <a:t>Thematic</a:t>
                      </a:r>
                      <a:r>
                        <a:rPr lang="it-IT" sz="1600" b="1" i="0" u="none" strike="noStrike" dirty="0">
                          <a:solidFill>
                            <a:srgbClr val="FFFFFF"/>
                          </a:solidFill>
                          <a:effectLst/>
                          <a:latin typeface="Aptos" panose="020B0004020202020204" pitchFamily="34" charset="0"/>
                        </a:rPr>
                        <a:t> Area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marL="0" indent="0" algn="l" rtl="0" fontAlgn="ctr">
                        <a:buFontTx/>
                        <a:buNone/>
                      </a:pPr>
                      <a:r>
                        <a:rPr lang="it-IT" sz="1600" b="1" i="0" u="none" strike="noStrike">
                          <a:solidFill>
                            <a:srgbClr val="FFFFFF"/>
                          </a:solidFill>
                          <a:effectLst/>
                          <a:latin typeface="Aptos" panose="020B0004020202020204" pitchFamily="34" charset="0"/>
                        </a:rPr>
                        <a:t>Call</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marL="0" indent="0" algn="l" rtl="0" fontAlgn="ctr">
                        <a:buFontTx/>
                        <a:buNone/>
                      </a:pPr>
                      <a:r>
                        <a:rPr lang="it-IT" sz="1600" b="1" i="0" u="none" strike="noStrike" dirty="0">
                          <a:solidFill>
                            <a:srgbClr val="FFFFFF"/>
                          </a:solidFill>
                          <a:effectLst/>
                          <a:latin typeface="Aptos" panose="020B0004020202020204" pitchFamily="34" charset="0"/>
                        </a:rPr>
                        <a:t>Calls opening</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marL="0" indent="0" algn="l" rtl="0" fontAlgn="ctr">
                        <a:buFontTx/>
                        <a:buNone/>
                      </a:pPr>
                      <a:r>
                        <a:rPr lang="it-IT" sz="1600" b="1" i="0" u="none" strike="noStrike" dirty="0">
                          <a:solidFill>
                            <a:srgbClr val="FFFFFF"/>
                          </a:solidFill>
                          <a:effectLst/>
                          <a:latin typeface="Aptos" panose="020B0004020202020204" pitchFamily="34" charset="0"/>
                        </a:rPr>
                        <a:t>Calls </a:t>
                      </a:r>
                      <a:r>
                        <a:rPr lang="it-IT" sz="1600" b="1" i="0" u="none" strike="noStrike" dirty="0" err="1">
                          <a:solidFill>
                            <a:srgbClr val="FFFFFF"/>
                          </a:solidFill>
                          <a:effectLst/>
                          <a:latin typeface="Aptos" panose="020B0004020202020204" pitchFamily="34" charset="0"/>
                        </a:rPr>
                        <a:t>closure</a:t>
                      </a:r>
                      <a:endParaRPr lang="it-IT" sz="1600" b="1" i="0" u="none" strike="noStrike" dirty="0">
                        <a:solidFill>
                          <a:srgbClr val="FFFFFF"/>
                        </a:solidFill>
                        <a:effectLst/>
                        <a:latin typeface="Aptos" panose="020B00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extLst>
                  <a:ext uri="{0D108BD9-81ED-4DB2-BD59-A6C34878D82A}">
                    <a16:rowId xmlns:a16="http://schemas.microsoft.com/office/drawing/2014/main" val="2077821676"/>
                  </a:ext>
                </a:extLst>
              </a:tr>
              <a:tr h="0">
                <a:tc rowSpan="5">
                  <a:txBody>
                    <a:bodyPr/>
                    <a:lstStyle/>
                    <a:p>
                      <a:pPr marL="0" indent="0" algn="l" defTabSz="914400" rtl="0" eaLnBrk="1" fontAlgn="ctr" latinLnBrk="0" hangingPunct="1">
                        <a:buFontTx/>
                        <a:buNone/>
                      </a:pPr>
                      <a:r>
                        <a:rPr lang="it-IT" sz="1600" b="1" i="0" u="none" strike="noStrike" kern="1200">
                          <a:solidFill>
                            <a:srgbClr val="28B032"/>
                          </a:solidFill>
                          <a:effectLst/>
                          <a:latin typeface="Aptos" panose="020B0004020202020204" pitchFamily="34" charset="0"/>
                          <a:ea typeface="+mn-ea"/>
                          <a:cs typeface="+mn-cs"/>
                        </a:rPr>
                        <a:t>EIC </a:t>
                      </a:r>
                      <a:r>
                        <a:rPr lang="it-IT" sz="1600" b="1" i="0" u="none" strike="noStrike" kern="1200" err="1">
                          <a:solidFill>
                            <a:srgbClr val="28B032"/>
                          </a:solidFill>
                          <a:effectLst/>
                          <a:latin typeface="Aptos" panose="020B0004020202020204" pitchFamily="34" charset="0"/>
                          <a:ea typeface="+mn-ea"/>
                          <a:cs typeface="+mn-cs"/>
                        </a:rPr>
                        <a:t>European</a:t>
                      </a:r>
                      <a:r>
                        <a:rPr lang="it-IT" sz="1600" b="1" i="0" u="none" strike="noStrike" kern="1200">
                          <a:solidFill>
                            <a:srgbClr val="28B032"/>
                          </a:solidFill>
                          <a:effectLst/>
                          <a:latin typeface="Aptos" panose="020B0004020202020204" pitchFamily="34" charset="0"/>
                          <a:ea typeface="+mn-ea"/>
                          <a:cs typeface="+mn-cs"/>
                        </a:rPr>
                        <a:t> Innovation </a:t>
                      </a:r>
                      <a:r>
                        <a:rPr lang="it-IT" sz="1600" b="1" i="0" u="none" strike="noStrike" kern="1200" err="1">
                          <a:solidFill>
                            <a:srgbClr val="28B032"/>
                          </a:solidFill>
                          <a:effectLst/>
                          <a:latin typeface="Aptos" panose="020B0004020202020204" pitchFamily="34" charset="0"/>
                          <a:ea typeface="+mn-ea"/>
                          <a:cs typeface="+mn-cs"/>
                        </a:rPr>
                        <a:t>Council</a:t>
                      </a:r>
                      <a:endParaRPr lang="it-IT" sz="1600" b="1" i="0" u="none" strike="noStrike" kern="1200">
                        <a:solidFill>
                          <a:srgbClr val="28B032"/>
                        </a:solidFill>
                        <a:effectLst/>
                        <a:latin typeface="Aptos" panose="020B0004020202020204" pitchFamily="34" charset="0"/>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85000"/>
                      </a:schemeClr>
                    </a:solidFill>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noProof="0">
                          <a:solidFill>
                            <a:srgbClr val="000000"/>
                          </a:solidFill>
                          <a:effectLst/>
                          <a:latin typeface="Aptos" panose="020B0004020202020204" pitchFamily="34" charset="0"/>
                          <a:ea typeface="+mn-ea"/>
                          <a:cs typeface="+mn-cs"/>
                        </a:rPr>
                        <a:t>EIC PATHFINDER OPEN</a:t>
                      </a:r>
                    </a:p>
                  </a:txBody>
                  <a:tcPr anchor="ctr">
                    <a:lnL>
                      <a:noFill/>
                    </a:lnL>
                    <a:lnR>
                      <a:noFill/>
                    </a:lnR>
                    <a:lnT w="12700" cap="flat" cmpd="sng" algn="ctr">
                      <a:solidFill>
                        <a:schemeClr val="tx1"/>
                      </a:solidFill>
                      <a:prstDash val="solid"/>
                      <a:round/>
                      <a:headEnd type="none" w="med" len="med"/>
                      <a:tailEnd type="none" w="med" len="med"/>
                    </a:lnT>
                    <a:lnB>
                      <a:noFill/>
                    </a:lnB>
                    <a:solidFill>
                      <a:schemeClr val="bg2">
                        <a:lumMod val="85000"/>
                      </a:schemeClr>
                    </a:solidFill>
                  </a:tcPr>
                </a:tc>
                <a:tc>
                  <a:txBody>
                    <a:bodyPr/>
                    <a:lstStyle/>
                    <a:p>
                      <a:pPr marL="0" indent="0" algn="l" rtl="0" fontAlgn="ctr">
                        <a:buFontTx/>
                        <a:buNone/>
                      </a:pPr>
                      <a:r>
                        <a:rPr lang="it-IT" sz="1600" b="0" i="0" u="none" strike="noStrike" kern="1200">
                          <a:solidFill>
                            <a:srgbClr val="000000"/>
                          </a:solidFill>
                          <a:effectLst/>
                          <a:latin typeface="Aptos" panose="020B0004020202020204" pitchFamily="34" charset="0"/>
                          <a:ea typeface="+mn-ea"/>
                          <a:cs typeface="+mn-cs"/>
                        </a:rPr>
                        <a:t>20/02/2025</a:t>
                      </a:r>
                    </a:p>
                  </a:txBody>
                  <a:tcPr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180975" indent="0">
                        <a:buFontTx/>
                        <a:buNone/>
                      </a:pPr>
                      <a:r>
                        <a:rPr lang="it-IT" sz="1600" b="0" i="0" u="none" strike="noStrike" kern="1200">
                          <a:solidFill>
                            <a:srgbClr val="000000"/>
                          </a:solidFill>
                          <a:effectLst/>
                          <a:latin typeface="Aptos" panose="020B0004020202020204" pitchFamily="34" charset="0"/>
                          <a:ea typeface="+mn-ea"/>
                          <a:cs typeface="+mn-cs"/>
                        </a:rPr>
                        <a:t>21/05/2025</a:t>
                      </a:r>
                    </a:p>
                  </a:txBody>
                  <a:tcPr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147030390"/>
                  </a:ext>
                </a:extLst>
              </a:tr>
              <a:tr h="0">
                <a:tc vMerge="1">
                  <a:txBody>
                    <a:bodyPr/>
                    <a:lstStyle/>
                    <a:p>
                      <a:endParaRPr lang="it-IT"/>
                    </a:p>
                  </a:txBody>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noProof="0">
                          <a:solidFill>
                            <a:srgbClr val="000000"/>
                          </a:solidFill>
                          <a:effectLst/>
                          <a:latin typeface="Aptos" panose="020B0004020202020204" pitchFamily="34" charset="0"/>
                          <a:ea typeface="+mn-ea"/>
                          <a:cs typeface="+mn-cs"/>
                        </a:rPr>
                        <a:t>EIC PATHFINDER CHALLENGE</a:t>
                      </a:r>
                    </a:p>
                  </a:txBody>
                  <a:tcPr anchor="ctr">
                    <a:lnL>
                      <a:noFill/>
                    </a:lnL>
                    <a:lnR>
                      <a:noFill/>
                    </a:lnR>
                    <a:lnT>
                      <a:noFill/>
                    </a:lnT>
                    <a:lnB>
                      <a:noFill/>
                    </a:lnB>
                    <a:solidFill>
                      <a:schemeClr val="bg2">
                        <a:lumMod val="85000"/>
                      </a:schemeClr>
                    </a:solidFill>
                  </a:tcPr>
                </a:tc>
                <a:tc>
                  <a:txBody>
                    <a:bodyPr/>
                    <a:lstStyle/>
                    <a:p>
                      <a:pPr marL="0" indent="0" algn="l" rtl="0" fontAlgn="ctr">
                        <a:buFontTx/>
                        <a:buNone/>
                      </a:pPr>
                      <a:r>
                        <a:rPr lang="it-IT" sz="1600" b="0" i="0" u="none" strike="noStrike" kern="1200">
                          <a:solidFill>
                            <a:srgbClr val="000000"/>
                          </a:solidFill>
                          <a:effectLst/>
                          <a:latin typeface="Aptos" panose="020B0004020202020204" pitchFamily="34" charset="0"/>
                          <a:ea typeface="+mn-ea"/>
                          <a:cs typeface="+mn-cs"/>
                        </a:rPr>
                        <a:t>28/07/2025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marL="180975" indent="0">
                        <a:buFontTx/>
                        <a:buNone/>
                      </a:pPr>
                      <a:r>
                        <a:rPr lang="it-IT" sz="1600" b="0" i="0" u="none" strike="noStrike" kern="1200">
                          <a:solidFill>
                            <a:srgbClr val="000000"/>
                          </a:solidFill>
                          <a:effectLst/>
                          <a:latin typeface="Aptos" panose="020B0004020202020204" pitchFamily="34" charset="0"/>
                          <a:ea typeface="+mn-ea"/>
                          <a:cs typeface="+mn-cs"/>
                        </a:rPr>
                        <a:t>29/10/2025</a:t>
                      </a:r>
                    </a:p>
                    <a:p>
                      <a:pPr marL="0" indent="0" algn="l" rtl="0" fontAlgn="t">
                        <a:buFontTx/>
                        <a:buNone/>
                      </a:pPr>
                      <a:endParaRPr lang="en-US"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195279253"/>
                  </a:ext>
                </a:extLst>
              </a:tr>
              <a:tr h="0">
                <a:tc vMerge="1">
                  <a:txBody>
                    <a:bodyPr/>
                    <a:lstStyle/>
                    <a:p>
                      <a:endParaRPr lang="it-IT"/>
                    </a:p>
                  </a:txBody>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noProof="0">
                          <a:solidFill>
                            <a:srgbClr val="000000"/>
                          </a:solidFill>
                          <a:effectLst/>
                          <a:latin typeface="Aptos" panose="020B0004020202020204" pitchFamily="34" charset="0"/>
                          <a:ea typeface="+mn-ea"/>
                          <a:cs typeface="+mn-cs"/>
                        </a:rPr>
                        <a:t>EIC TRANSITION</a:t>
                      </a:r>
                    </a:p>
                  </a:txBody>
                  <a:tcPr anchor="ctr">
                    <a:lnL>
                      <a:noFill/>
                    </a:lnL>
                    <a:lnR>
                      <a:noFill/>
                    </a:lnR>
                    <a:lnT>
                      <a:noFill/>
                    </a:lnT>
                    <a:lnB>
                      <a:noFill/>
                    </a:lnB>
                    <a:solidFill>
                      <a:schemeClr val="bg2">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600" b="0" i="0" u="none" strike="noStrike" kern="1200">
                          <a:solidFill>
                            <a:srgbClr val="000000"/>
                          </a:solidFill>
                          <a:effectLst/>
                          <a:latin typeface="Aptos" panose="020B0004020202020204" pitchFamily="34" charset="0"/>
                          <a:ea typeface="+mn-ea"/>
                          <a:cs typeface="+mn-cs"/>
                        </a:rPr>
                        <a:t>04/2025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marL="180975" indent="0">
                        <a:buFontTx/>
                        <a:buNone/>
                      </a:pPr>
                      <a:r>
                        <a:rPr lang="it-IT" sz="1600" b="0" i="0" u="none" strike="noStrike" kern="1200">
                          <a:solidFill>
                            <a:srgbClr val="000000"/>
                          </a:solidFill>
                          <a:effectLst/>
                          <a:latin typeface="Aptos" panose="020B0004020202020204" pitchFamily="34" charset="0"/>
                          <a:ea typeface="+mn-ea"/>
                          <a:cs typeface="+mn-cs"/>
                        </a:rPr>
                        <a:t>17/09/2015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690556000"/>
                  </a:ext>
                </a:extLst>
              </a:tr>
              <a:tr h="0">
                <a:tc vMerge="1">
                  <a:txBody>
                    <a:bodyPr/>
                    <a:lstStyle/>
                    <a:p>
                      <a:endParaRPr lang="it-IT"/>
                    </a:p>
                  </a:txBody>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noProof="0">
                          <a:solidFill>
                            <a:srgbClr val="000000"/>
                          </a:solidFill>
                          <a:effectLst/>
                          <a:latin typeface="Aptos" panose="020B0004020202020204" pitchFamily="34" charset="0"/>
                          <a:ea typeface="+mn-ea"/>
                          <a:cs typeface="+mn-cs"/>
                        </a:rPr>
                        <a:t>EIC ACCELERATOR OPEN/CHALLENGES:</a:t>
                      </a:r>
                    </a:p>
                  </a:txBody>
                  <a:tcPr anchor="ctr">
                    <a:lnL>
                      <a:noFill/>
                    </a:lnL>
                    <a:lnR>
                      <a:noFill/>
                    </a:lnR>
                    <a:lnT>
                      <a:noFill/>
                    </a:lnT>
                    <a:lnB>
                      <a:noFill/>
                    </a:lnB>
                    <a:solidFill>
                      <a:schemeClr val="bg2">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600" b="0" i="0" u="none" strike="noStrike" kern="1200" noProof="0">
                          <a:solidFill>
                            <a:srgbClr val="000000"/>
                          </a:solidFill>
                          <a:effectLst/>
                          <a:latin typeface="Aptos" panose="020B0004020202020204" pitchFamily="34" charset="0"/>
                          <a:ea typeface="+mn-ea"/>
                          <a:cs typeface="+mn-cs"/>
                        </a:rPr>
                        <a:t>short </a:t>
                      </a:r>
                      <a:r>
                        <a:rPr lang="it-IT" sz="1600" b="0" i="0" u="none" strike="noStrike" kern="1200" noProof="0" err="1">
                          <a:solidFill>
                            <a:srgbClr val="000000"/>
                          </a:solidFill>
                          <a:effectLst/>
                          <a:latin typeface="Aptos" panose="020B0004020202020204" pitchFamily="34" charset="0"/>
                          <a:ea typeface="+mn-ea"/>
                          <a:cs typeface="+mn-cs"/>
                        </a:rPr>
                        <a:t>proposal</a:t>
                      </a:r>
                      <a:r>
                        <a:rPr lang="it-IT" sz="1600" b="0" i="0" u="none" strike="noStrike" kern="1200" noProof="0">
                          <a:solidFill>
                            <a:srgbClr val="000000"/>
                          </a:solidFill>
                          <a:effectLst/>
                          <a:latin typeface="Aptos" panose="020B0004020202020204" pitchFamily="34" charset="0"/>
                          <a:ea typeface="+mn-ea"/>
                          <a:cs typeface="+mn-cs"/>
                        </a:rPr>
                        <a:t> sempre aperta </a:t>
                      </a:r>
                      <a:endParaRPr lang="it-IT"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marL="180975" indent="0">
                        <a:buFontTx/>
                        <a:buNone/>
                      </a:pPr>
                      <a:r>
                        <a:rPr lang="it-IT" sz="1600" b="0" i="0" u="none" strike="noStrike" kern="1200">
                          <a:solidFill>
                            <a:srgbClr val="000000"/>
                          </a:solidFill>
                          <a:effectLst/>
                          <a:latin typeface="Aptos" panose="020B0004020202020204" pitchFamily="34" charset="0"/>
                          <a:ea typeface="+mn-ea"/>
                          <a:cs typeface="+mn-cs"/>
                        </a:rPr>
                        <a:t>[Short </a:t>
                      </a:r>
                      <a:r>
                        <a:rPr lang="it-IT" sz="1600" b="0" i="0" u="none" strike="noStrike" kern="1200" err="1">
                          <a:solidFill>
                            <a:srgbClr val="000000"/>
                          </a:solidFill>
                          <a:effectLst/>
                          <a:latin typeface="Aptos" panose="020B0004020202020204" pitchFamily="34" charset="0"/>
                          <a:ea typeface="+mn-ea"/>
                          <a:cs typeface="+mn-cs"/>
                        </a:rPr>
                        <a:t>proposal</a:t>
                      </a:r>
                      <a:r>
                        <a:rPr lang="it-IT" sz="1600" b="0" i="0" u="none" strike="noStrike" kern="1200">
                          <a:solidFill>
                            <a:srgbClr val="000000"/>
                          </a:solidFill>
                          <a:effectLst/>
                          <a:latin typeface="Aptos" panose="020B0004020202020204" pitchFamily="34" charset="0"/>
                          <a:ea typeface="+mn-ea"/>
                          <a:cs typeface="+mn-cs"/>
                        </a:rPr>
                        <a:t>] sempre aperta</a:t>
                      </a:r>
                    </a:p>
                    <a:p>
                      <a:pPr marL="180975" indent="0">
                        <a:buFontTx/>
                        <a:buNone/>
                      </a:pPr>
                      <a:r>
                        <a:rPr lang="it-IT" sz="1600" b="0" i="0" u="none" strike="noStrike" kern="1200">
                          <a:solidFill>
                            <a:srgbClr val="000000"/>
                          </a:solidFill>
                          <a:effectLst/>
                          <a:latin typeface="Aptos" panose="020B0004020202020204" pitchFamily="34" charset="0"/>
                          <a:ea typeface="+mn-ea"/>
                          <a:cs typeface="+mn-cs"/>
                        </a:rPr>
                        <a:t>[Full </a:t>
                      </a:r>
                      <a:r>
                        <a:rPr lang="it-IT" sz="1600" b="0" i="0" u="none" strike="noStrike" kern="1200" err="1">
                          <a:solidFill>
                            <a:srgbClr val="000000"/>
                          </a:solidFill>
                          <a:effectLst/>
                          <a:latin typeface="Aptos" panose="020B0004020202020204" pitchFamily="34" charset="0"/>
                          <a:ea typeface="+mn-ea"/>
                          <a:cs typeface="+mn-cs"/>
                        </a:rPr>
                        <a:t>proposa</a:t>
                      </a:r>
                      <a:r>
                        <a:rPr lang="it-IT" sz="1600" b="0" i="0" u="none" strike="noStrike" kern="1200">
                          <a:solidFill>
                            <a:srgbClr val="000000"/>
                          </a:solidFill>
                          <a:effectLst/>
                          <a:latin typeface="Aptos" panose="020B0004020202020204" pitchFamily="34" charset="0"/>
                          <a:ea typeface="+mn-ea"/>
                          <a:cs typeface="+mn-cs"/>
                        </a:rPr>
                        <a:t>]:  12/03/2025 e 1/10/2025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277299662"/>
                  </a:ext>
                </a:extLst>
              </a:tr>
              <a:tr h="0">
                <a:tc vMerge="1">
                  <a:txBody>
                    <a:bodyPr/>
                    <a:lstStyle/>
                    <a:p>
                      <a:endParaRPr lang="it-IT"/>
                    </a:p>
                  </a:txBody>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noProof="0">
                          <a:solidFill>
                            <a:srgbClr val="000000"/>
                          </a:solidFill>
                          <a:effectLst/>
                          <a:latin typeface="Aptos" panose="020B0004020202020204" pitchFamily="34" charset="0"/>
                          <a:ea typeface="+mn-ea"/>
                          <a:cs typeface="+mn-cs"/>
                        </a:rPr>
                        <a:t>EIC STEP SCALE UP</a:t>
                      </a:r>
                    </a:p>
                  </a:txBody>
                  <a:tcPr anchor="ctr">
                    <a:lnL>
                      <a:noFill/>
                    </a:lnL>
                    <a:lnR>
                      <a:noFill/>
                    </a:lnR>
                    <a:lnT>
                      <a:noFill/>
                    </a:lnT>
                    <a:lnB w="12700" cap="flat" cmpd="sng" algn="ctr">
                      <a:noFill/>
                      <a:prstDash val="solid"/>
                      <a:round/>
                      <a:headEnd type="none" w="med" len="med"/>
                      <a:tailEnd type="none" w="med" len="med"/>
                    </a:lnB>
                    <a:solidFill>
                      <a:schemeClr val="bg2">
                        <a:lumMod val="85000"/>
                      </a:schemeClr>
                    </a:solidFill>
                  </a:tcPr>
                </a:tc>
                <a:tc>
                  <a:txBody>
                    <a:bodyPr/>
                    <a:lstStyle/>
                    <a:p>
                      <a:pPr marL="0" indent="0" algn="l" rtl="0" fontAlgn="ctr">
                        <a:buFontTx/>
                        <a:buNone/>
                      </a:pPr>
                      <a:r>
                        <a:rPr lang="it-IT" sz="1600" b="0" i="0" u="none" strike="noStrike" kern="1200">
                          <a:solidFill>
                            <a:srgbClr val="000000"/>
                          </a:solidFill>
                          <a:effectLst/>
                          <a:latin typeface="Aptos" panose="020B0004020202020204" pitchFamily="34" charset="0"/>
                          <a:ea typeface="+mn-ea"/>
                          <a:cs typeface="+mn-cs"/>
                        </a:rPr>
                        <a:t>26/11/2024</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marL="180975" indent="0">
                        <a:buFontTx/>
                        <a:buNone/>
                      </a:pPr>
                      <a:r>
                        <a:rPr lang="it-IT" sz="1600" b="0" i="0" u="none" strike="noStrike" kern="1200" dirty="0">
                          <a:solidFill>
                            <a:srgbClr val="000000"/>
                          </a:solidFill>
                          <a:effectLst/>
                          <a:latin typeface="Aptos" panose="020B0004020202020204" pitchFamily="34" charset="0"/>
                          <a:ea typeface="+mn-ea"/>
                          <a:cs typeface="+mn-cs"/>
                        </a:rPr>
                        <a:t>Sempre aperta</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35963017"/>
                  </a:ext>
                </a:extLst>
              </a:tr>
            </a:tbl>
          </a:graphicData>
        </a:graphic>
      </p:graphicFrame>
    </p:spTree>
    <p:extLst>
      <p:ext uri="{BB962C8B-B14F-4D97-AF65-F5344CB8AC3E}">
        <p14:creationId xmlns:p14="http://schemas.microsoft.com/office/powerpoint/2010/main" val="3866699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B30A-C786-C082-B2FB-D6D4A96D2AD9}"/>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95C55A2B-E102-6A3D-DD5A-8D8798DD10E6}"/>
              </a:ext>
            </a:extLst>
          </p:cNvPr>
          <p:cNvSpPr>
            <a:spLocks noGrp="1"/>
          </p:cNvSpPr>
          <p:nvPr>
            <p:ph type="title"/>
          </p:nvPr>
        </p:nvSpPr>
        <p:spPr>
          <a:xfrm>
            <a:off x="718558" y="607743"/>
            <a:ext cx="10515600" cy="928688"/>
          </a:xfrm>
        </p:spPr>
        <p:txBody>
          <a:bodyPr>
            <a:normAutofit/>
          </a:bodyPr>
          <a:lstStyle/>
          <a:p>
            <a:r>
              <a:rPr lang="it-IT"/>
              <a:t>WIDERA– Calls 2025</a:t>
            </a:r>
          </a:p>
        </p:txBody>
      </p:sp>
      <p:graphicFrame>
        <p:nvGraphicFramePr>
          <p:cNvPr id="3" name="Tabella 2">
            <a:extLst>
              <a:ext uri="{FF2B5EF4-FFF2-40B4-BE49-F238E27FC236}">
                <a16:creationId xmlns:a16="http://schemas.microsoft.com/office/drawing/2014/main" id="{543EE1E3-BA56-9D3C-3499-A59864DE0E8F}"/>
              </a:ext>
            </a:extLst>
          </p:cNvPr>
          <p:cNvGraphicFramePr>
            <a:graphicFrameLocks noGrp="1"/>
          </p:cNvGraphicFramePr>
          <p:nvPr>
            <p:extLst>
              <p:ext uri="{D42A27DB-BD31-4B8C-83A1-F6EECF244321}">
                <p14:modId xmlns:p14="http://schemas.microsoft.com/office/powerpoint/2010/main" val="3190119010"/>
              </p:ext>
            </p:extLst>
          </p:nvPr>
        </p:nvGraphicFramePr>
        <p:xfrm>
          <a:off x="718558" y="1536431"/>
          <a:ext cx="10932160" cy="2486929"/>
        </p:xfrm>
        <a:graphic>
          <a:graphicData uri="http://schemas.openxmlformats.org/drawingml/2006/table">
            <a:tbl>
              <a:tblPr firstRow="1" bandRow="1"/>
              <a:tblGrid>
                <a:gridCol w="2136402">
                  <a:extLst>
                    <a:ext uri="{9D8B030D-6E8A-4147-A177-3AD203B41FA5}">
                      <a16:colId xmlns:a16="http://schemas.microsoft.com/office/drawing/2014/main" val="1300911069"/>
                    </a:ext>
                  </a:extLst>
                </a:gridCol>
                <a:gridCol w="4135120">
                  <a:extLst>
                    <a:ext uri="{9D8B030D-6E8A-4147-A177-3AD203B41FA5}">
                      <a16:colId xmlns:a16="http://schemas.microsoft.com/office/drawing/2014/main" val="1797478689"/>
                    </a:ext>
                  </a:extLst>
                </a:gridCol>
                <a:gridCol w="1927598">
                  <a:extLst>
                    <a:ext uri="{9D8B030D-6E8A-4147-A177-3AD203B41FA5}">
                      <a16:colId xmlns:a16="http://schemas.microsoft.com/office/drawing/2014/main" val="3109402492"/>
                    </a:ext>
                  </a:extLst>
                </a:gridCol>
                <a:gridCol w="2733040">
                  <a:extLst>
                    <a:ext uri="{9D8B030D-6E8A-4147-A177-3AD203B41FA5}">
                      <a16:colId xmlns:a16="http://schemas.microsoft.com/office/drawing/2014/main" val="2883578955"/>
                    </a:ext>
                  </a:extLst>
                </a:gridCol>
              </a:tblGrid>
              <a:tr h="566689">
                <a:tc>
                  <a:txBody>
                    <a:bodyPr/>
                    <a:lstStyle/>
                    <a:p>
                      <a:pPr marL="0" indent="0" algn="l" rtl="0" fontAlgn="ctr">
                        <a:buFont typeface="Arial" panose="020B0604020202020204" pitchFamily="34" charset="0"/>
                        <a:buNone/>
                      </a:pPr>
                      <a:r>
                        <a:rPr lang="it-IT" sz="1600" b="1" i="0" u="none" strike="noStrike" dirty="0" err="1">
                          <a:solidFill>
                            <a:srgbClr val="FFFFFF"/>
                          </a:solidFill>
                          <a:effectLst/>
                          <a:latin typeface="Aptos" panose="020B0004020202020204" pitchFamily="34" charset="0"/>
                        </a:rPr>
                        <a:t>Thematic</a:t>
                      </a:r>
                      <a:r>
                        <a:rPr lang="it-IT" sz="1600" b="1" i="0" u="none" strike="noStrike" dirty="0">
                          <a:solidFill>
                            <a:srgbClr val="FFFFFF"/>
                          </a:solidFill>
                          <a:effectLst/>
                          <a:latin typeface="Aptos" panose="020B0004020202020204" pitchFamily="34" charset="0"/>
                        </a:rPr>
                        <a:t>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marL="0" indent="0" algn="l" rtl="0" fontAlgn="ctr">
                        <a:buFont typeface="Arial" panose="020B0604020202020204" pitchFamily="34" charset="0"/>
                        <a:buNone/>
                      </a:pPr>
                      <a:r>
                        <a:rPr lang="it-IT" sz="1600" b="1" i="0" u="none" strike="noStrike">
                          <a:solidFill>
                            <a:srgbClr val="FFFFFF"/>
                          </a:solidFill>
                          <a:effectLst/>
                          <a:latin typeface="Aptos" panose="020B0004020202020204" pitchFamily="34" charset="0"/>
                        </a:rPr>
                        <a:t>Call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marL="0" indent="0" algn="l" rtl="0" fontAlgn="ctr">
                        <a:buFont typeface="Arial" panose="020B0604020202020204" pitchFamily="34" charset="0"/>
                        <a:buNone/>
                      </a:pPr>
                      <a:r>
                        <a:rPr lang="it-IT" sz="1600" b="1" i="0" u="none" strike="noStrike" dirty="0">
                          <a:solidFill>
                            <a:srgbClr val="FFFFFF"/>
                          </a:solidFill>
                          <a:effectLst/>
                          <a:latin typeface="Aptos" panose="020B0004020202020204" pitchFamily="34" charset="0"/>
                        </a:rPr>
                        <a:t>Calls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tc>
                  <a:txBody>
                    <a:bodyPr/>
                    <a:lstStyle/>
                    <a:p>
                      <a:pPr marL="0" indent="0" algn="l" rtl="0" fontAlgn="ctr">
                        <a:buFont typeface="Arial" panose="020B0604020202020204" pitchFamily="34" charset="0"/>
                        <a:buNone/>
                      </a:pPr>
                      <a:r>
                        <a:rPr lang="it-IT" sz="1600" b="1" i="0" u="none" strike="noStrike" dirty="0">
                          <a:solidFill>
                            <a:srgbClr val="FFFFFF"/>
                          </a:solidFill>
                          <a:effectLst/>
                          <a:latin typeface="Aptos" panose="020B0004020202020204" pitchFamily="34" charset="0"/>
                        </a:rPr>
                        <a:t>Calls </a:t>
                      </a:r>
                      <a:r>
                        <a:rPr lang="it-IT" sz="1600" b="1" i="0" u="none" strike="noStrike" dirty="0" err="1">
                          <a:solidFill>
                            <a:srgbClr val="FFFFFF"/>
                          </a:solidFill>
                          <a:effectLst/>
                          <a:latin typeface="Aptos" panose="020B0004020202020204" pitchFamily="34" charset="0"/>
                        </a:rPr>
                        <a:t>closure</a:t>
                      </a:r>
                      <a:endParaRPr lang="it-IT" sz="1600" b="1" i="0" u="none" strike="noStrike" dirty="0">
                        <a:solidFill>
                          <a:srgbClr val="FFFFFF"/>
                        </a:solidFill>
                        <a:effectLst/>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B032"/>
                    </a:solidFill>
                  </a:tcPr>
                </a:tc>
                <a:extLst>
                  <a:ext uri="{0D108BD9-81ED-4DB2-BD59-A6C34878D82A}">
                    <a16:rowId xmlns:a16="http://schemas.microsoft.com/office/drawing/2014/main" val="2077821676"/>
                  </a:ext>
                </a:extLst>
              </a:tr>
              <a:tr h="0">
                <a:tc rowSpan="5">
                  <a:txBody>
                    <a:bodyPr/>
                    <a:lstStyle/>
                    <a:p>
                      <a:pPr marL="0" indent="0" algn="l" defTabSz="914400" rtl="0" eaLnBrk="1" fontAlgn="ctr" latinLnBrk="0" hangingPunct="1">
                        <a:buFont typeface="Arial" panose="020B0604020202020204" pitchFamily="34" charset="0"/>
                        <a:buNone/>
                      </a:pPr>
                      <a:r>
                        <a:rPr lang="it-IT" sz="1600" b="1" i="0" u="none" strike="noStrike" kern="1200">
                          <a:solidFill>
                            <a:srgbClr val="28B032"/>
                          </a:solidFill>
                          <a:effectLst/>
                          <a:latin typeface="Aptos" panose="020B0004020202020204" pitchFamily="34" charset="0"/>
                          <a:ea typeface="+mn-ea"/>
                          <a:cs typeface="+mn-cs"/>
                        </a:rPr>
                        <a:t>WIDERA</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85000"/>
                      </a:schemeClr>
                    </a:solidFill>
                  </a:tcPr>
                </a:tc>
                <a:tc>
                  <a:txBody>
                    <a:bodyPr/>
                    <a:lstStyle/>
                    <a:p>
                      <a:pPr marL="180975" marR="0" lvl="0" indent="0" algn="l" defTabSz="914400" rtl="0" eaLnBrk="1" fontAlgn="t"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Call - European Excellence Initiative (EEI)</a:t>
                      </a:r>
                    </a:p>
                  </a:txBody>
                  <a:tcPr anchor="ctr">
                    <a:lnL>
                      <a:noFill/>
                    </a:lnL>
                    <a:lnR>
                      <a:noFill/>
                    </a:lnR>
                    <a:lnT w="12700" cap="flat" cmpd="sng" algn="ctr">
                      <a:solidFill>
                        <a:schemeClr val="tx1"/>
                      </a:solidFill>
                      <a:prstDash val="solid"/>
                      <a:round/>
                      <a:headEnd type="none" w="med" len="med"/>
                      <a:tailEnd type="none" w="med" len="med"/>
                    </a:lnT>
                    <a:lnB>
                      <a:noFill/>
                    </a:lnB>
                    <a:solidFill>
                      <a:schemeClr val="bg2">
                        <a:lumMod val="85000"/>
                      </a:schemeClr>
                    </a:solidFill>
                  </a:tcPr>
                </a:tc>
                <a:tc>
                  <a:txBody>
                    <a:bodyPr/>
                    <a:lstStyle/>
                    <a:p>
                      <a:pPr marL="0" indent="0" algn="l" rtl="0" fontAlgn="ctr">
                        <a:buFont typeface="Arial" panose="020B0604020202020204" pitchFamily="34" charset="0"/>
                        <a:buNone/>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08/05/2025</a:t>
                      </a:r>
                      <a:endParaRPr lang="it-IT"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85725" indent="0" algn="l" fontAlgn="t">
                        <a:buFont typeface="Wingdings" panose="05000000000000000000" pitchFamily="2" charset="2"/>
                        <a:buNone/>
                      </a:pPr>
                      <a:r>
                        <a:rPr lang="en-US" sz="1600" b="0" i="0" u="none" strike="noStrike" kern="1200">
                          <a:solidFill>
                            <a:srgbClr val="000000"/>
                          </a:solidFill>
                          <a:effectLst/>
                          <a:latin typeface="Aptos" panose="020B0004020202020204" pitchFamily="34" charset="0"/>
                          <a:ea typeface="+mn-ea"/>
                          <a:cs typeface="+mn-cs"/>
                        </a:rPr>
                        <a:t>20/11/2025</a:t>
                      </a:r>
                    </a:p>
                  </a:txBody>
                  <a:tcPr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147030390"/>
                  </a:ext>
                </a:extLst>
              </a:tr>
              <a:tr h="0">
                <a:tc vMerge="1">
                  <a:txBody>
                    <a:bodyPr/>
                    <a:lstStyle/>
                    <a:p>
                      <a:endParaRPr lang="it-IT"/>
                    </a:p>
                  </a:txBody>
                  <a:tcPr/>
                </a:tc>
                <a:tc>
                  <a:txBody>
                    <a:bodyPr/>
                    <a:lstStyle/>
                    <a:p>
                      <a:pPr marL="180975" marR="0" lvl="0" indent="0" algn="l" defTabSz="914400" rtl="0" eaLnBrk="1" fontAlgn="t"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Call - EIC pre-accelerator - Widening</a:t>
                      </a:r>
                    </a:p>
                  </a:txBody>
                  <a:tcPr anchor="ctr">
                    <a:lnL>
                      <a:noFill/>
                    </a:lnL>
                    <a:lnR>
                      <a:noFill/>
                    </a:lnR>
                    <a:lnT>
                      <a:noFill/>
                    </a:lnT>
                    <a:lnB>
                      <a:noFill/>
                    </a:lnB>
                    <a:solidFill>
                      <a:schemeClr val="bg2">
                        <a:lumMod val="85000"/>
                      </a:schemeClr>
                    </a:solidFill>
                  </a:tcPr>
                </a:tc>
                <a:tc>
                  <a:txBody>
                    <a:bodyPr/>
                    <a:lstStyle/>
                    <a:p>
                      <a:pPr marL="0" indent="0" algn="l" rtl="0" fontAlgn="ctr">
                        <a:buFont typeface="Arial" panose="020B0604020202020204" pitchFamily="34" charset="0"/>
                        <a:buNone/>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06/05/2025</a:t>
                      </a:r>
                      <a:endParaRPr lang="it-IT"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marL="85725" indent="0" algn="l" fontAlgn="t">
                        <a:buFont typeface="Wingdings" panose="05000000000000000000" pitchFamily="2" charset="2"/>
                        <a:buNone/>
                      </a:pPr>
                      <a:r>
                        <a:rPr lang="en-US" sz="1600" b="0" i="0" u="none" strike="noStrike" kern="1200">
                          <a:solidFill>
                            <a:srgbClr val="000000"/>
                          </a:solidFill>
                          <a:effectLst/>
                          <a:latin typeface="Aptos" panose="020B0004020202020204" pitchFamily="34" charset="0"/>
                          <a:ea typeface="+mn-ea"/>
                          <a:cs typeface="+mn-cs"/>
                        </a:rPr>
                        <a:t>16/09/2025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195279253"/>
                  </a:ext>
                </a:extLst>
              </a:tr>
              <a:tr h="0">
                <a:tc vMerge="1">
                  <a:txBody>
                    <a:bodyPr/>
                    <a:lstStyle/>
                    <a:p>
                      <a:endParaRPr lang="it-IT"/>
                    </a:p>
                  </a:txBody>
                  <a:tcPr/>
                </a:tc>
                <a:tc>
                  <a:txBody>
                    <a:bodyPr/>
                    <a:lstStyle/>
                    <a:p>
                      <a:pPr marL="180975" marR="0" lvl="0" indent="0" algn="l" defTabSz="914400" rtl="0" eaLnBrk="1" fontAlgn="t"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Call - Hop-on facility</a:t>
                      </a:r>
                    </a:p>
                  </a:txBody>
                  <a:tcPr anchor="ctr">
                    <a:lnL>
                      <a:noFill/>
                    </a:lnL>
                    <a:lnR>
                      <a:noFill/>
                    </a:lnR>
                    <a:lnT>
                      <a:noFill/>
                    </a:lnT>
                    <a:lnB>
                      <a:noFill/>
                    </a:lnB>
                    <a:solidFill>
                      <a:schemeClr val="bg2">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06/05/2025</a:t>
                      </a:r>
                      <a:endParaRPr lang="it-IT"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marL="85725" indent="0" algn="l" fontAlgn="t">
                        <a:buFont typeface="Wingdings" panose="05000000000000000000" pitchFamily="2" charset="2"/>
                        <a:buNone/>
                      </a:pPr>
                      <a:r>
                        <a:rPr lang="en-US" sz="1600" b="0" i="0" u="none" strike="noStrike" kern="1200">
                          <a:solidFill>
                            <a:srgbClr val="000000"/>
                          </a:solidFill>
                          <a:effectLst/>
                          <a:latin typeface="Aptos" panose="020B0004020202020204" pitchFamily="34" charset="0"/>
                          <a:ea typeface="+mn-ea"/>
                          <a:cs typeface="+mn-cs"/>
                        </a:rPr>
                        <a:t>4/09/2025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690556000"/>
                  </a:ext>
                </a:extLst>
              </a:tr>
              <a:tr h="0">
                <a:tc vMerge="1">
                  <a:txBody>
                    <a:bodyPr/>
                    <a:lstStyle/>
                    <a:p>
                      <a:endParaRPr lang="it-IT"/>
                    </a:p>
                  </a:txBody>
                  <a:tcPr/>
                </a:tc>
                <a:tc>
                  <a:txBody>
                    <a:bodyPr/>
                    <a:lstStyle/>
                    <a:p>
                      <a:pPr marL="180975" marR="0" lvl="0" indent="0" algn="l" defTabSz="914400" rtl="0" eaLnBrk="1" fontAlgn="t"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Call - Support for R&amp;I policy making in the EU enlargement countries</a:t>
                      </a:r>
                    </a:p>
                  </a:txBody>
                  <a:tcPr anchor="ctr">
                    <a:lnL>
                      <a:noFill/>
                    </a:lnL>
                    <a:lnR>
                      <a:noFill/>
                    </a:lnR>
                    <a:lnT>
                      <a:noFill/>
                    </a:lnT>
                    <a:lnB>
                      <a:noFill/>
                    </a:lnB>
                    <a:solidFill>
                      <a:schemeClr val="bg2">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06/05/2025</a:t>
                      </a:r>
                      <a:endParaRPr lang="it-IT"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marL="85725" indent="0" algn="l" fontAlgn="t">
                        <a:buFont typeface="Wingdings" panose="05000000000000000000" pitchFamily="2" charset="2"/>
                        <a:buNone/>
                      </a:pPr>
                      <a:r>
                        <a:rPr lang="en-US" sz="1600" b="0" i="0" u="none" strike="noStrike" kern="1200">
                          <a:solidFill>
                            <a:srgbClr val="000000"/>
                          </a:solidFill>
                          <a:effectLst/>
                          <a:latin typeface="Aptos" panose="020B0004020202020204" pitchFamily="34" charset="0"/>
                          <a:ea typeface="+mn-ea"/>
                          <a:cs typeface="+mn-cs"/>
                        </a:rPr>
                        <a:t>16/09/2025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277299662"/>
                  </a:ext>
                </a:extLst>
              </a:tr>
              <a:tr h="0">
                <a:tc vMerge="1">
                  <a:txBody>
                    <a:bodyPr/>
                    <a:lstStyle/>
                    <a:p>
                      <a:endParaRPr lang="it-IT"/>
                    </a:p>
                  </a:txBody>
                  <a:tcPr/>
                </a:tc>
                <a:tc>
                  <a:txBody>
                    <a:bodyPr/>
                    <a:lstStyle/>
                    <a:p>
                      <a:pPr marL="180975" marR="0" lvl="0" indent="0" algn="l" defTabSz="914400" rtl="0" eaLnBrk="1" fontAlgn="t"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Call - Enhancing the European R&amp;I system</a:t>
                      </a:r>
                    </a:p>
                  </a:txBody>
                  <a:tcPr anchor="ctr">
                    <a:lnL>
                      <a:noFill/>
                    </a:lnL>
                    <a:lnR>
                      <a:noFill/>
                    </a:lnR>
                    <a:lnT>
                      <a:noFill/>
                    </a:lnT>
                    <a:lnB w="12700" cap="flat" cmpd="sng" algn="ctr">
                      <a:noFill/>
                      <a:prstDash val="solid"/>
                      <a:round/>
                      <a:headEnd type="none" w="med" len="med"/>
                      <a:tailEnd type="none" w="med" len="med"/>
                    </a:lnB>
                    <a:solidFill>
                      <a:schemeClr val="bg2">
                        <a:lumMod val="85000"/>
                      </a:schemeClr>
                    </a:solidFill>
                  </a:tcPr>
                </a:tc>
                <a:tc>
                  <a:txBody>
                    <a:bodyPr/>
                    <a:lstStyle/>
                    <a:p>
                      <a:pPr marL="0" indent="0" algn="l" rtl="0" fontAlgn="ctr">
                        <a:buFont typeface="Arial" panose="020B0604020202020204" pitchFamily="34" charset="0"/>
                        <a:buNone/>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15/05/2025</a:t>
                      </a:r>
                      <a:endParaRPr lang="it-IT" sz="1600" b="0" i="0" u="none" strike="noStrike" kern="1200">
                        <a:solidFill>
                          <a:srgbClr val="000000"/>
                        </a:solidFill>
                        <a:effectLst/>
                        <a:latin typeface="Aptos" panose="020B0004020202020204" pitchFamily="34" charset="0"/>
                        <a:ea typeface="+mn-ea"/>
                        <a:cs typeface="+mn-cs"/>
                      </a:endParaRP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tc>
                  <a:txBody>
                    <a:bodyPr/>
                    <a:lstStyle/>
                    <a:p>
                      <a:pPr marL="85725" indent="0" algn="l" fontAlgn="t">
                        <a:buFont typeface="Arial" panose="020B0604020202020204" pitchFamily="34" charset="0"/>
                        <a:buNone/>
                      </a:pPr>
                      <a:r>
                        <a:rPr lang="en-US" sz="1600" b="0" i="0" u="none" strike="noStrike" kern="1200" dirty="0">
                          <a:solidFill>
                            <a:srgbClr val="000000"/>
                          </a:solidFill>
                          <a:effectLst/>
                          <a:latin typeface="Aptos" panose="020B0004020202020204" pitchFamily="34" charset="0"/>
                          <a:ea typeface="+mn-ea"/>
                          <a:cs typeface="+mn-cs"/>
                        </a:rPr>
                        <a:t>02/10/2025</a:t>
                      </a:r>
                    </a:p>
                  </a:txBody>
                  <a:tcPr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35963017"/>
                  </a:ext>
                </a:extLst>
              </a:tr>
            </a:tbl>
          </a:graphicData>
        </a:graphic>
      </p:graphicFrame>
    </p:spTree>
    <p:extLst>
      <p:ext uri="{BB962C8B-B14F-4D97-AF65-F5344CB8AC3E}">
        <p14:creationId xmlns:p14="http://schemas.microsoft.com/office/powerpoint/2010/main" val="369254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0795A-EEBE-D78D-8714-0E2ECF6FAF46}"/>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119C8F6F-F5EB-6142-1F5D-4CE0FB7942F9}"/>
              </a:ext>
            </a:extLst>
          </p:cNvPr>
          <p:cNvSpPr>
            <a:spLocks noGrp="1"/>
          </p:cNvSpPr>
          <p:nvPr>
            <p:ph type="title"/>
          </p:nvPr>
        </p:nvSpPr>
        <p:spPr>
          <a:xfrm>
            <a:off x="756659" y="657225"/>
            <a:ext cx="10515600" cy="928688"/>
          </a:xfrm>
        </p:spPr>
        <p:txBody>
          <a:bodyPr anchor="t">
            <a:normAutofit/>
          </a:bodyPr>
          <a:lstStyle/>
          <a:p>
            <a:r>
              <a:rPr lang="it-IT" sz="2900">
                <a:effectLst/>
                <a:ea typeface="Calibri" panose="020F0502020204030204" pitchFamily="34" charset="0"/>
              </a:rPr>
              <a:t>Key Elements</a:t>
            </a:r>
            <a:endParaRPr lang="it-IT" sz="2900"/>
          </a:p>
        </p:txBody>
      </p:sp>
      <p:graphicFrame>
        <p:nvGraphicFramePr>
          <p:cNvPr id="6" name="Tabella 5">
            <a:extLst>
              <a:ext uri="{FF2B5EF4-FFF2-40B4-BE49-F238E27FC236}">
                <a16:creationId xmlns:a16="http://schemas.microsoft.com/office/drawing/2014/main" id="{BF075FD5-CD9E-4B69-4391-7B35B882042D}"/>
              </a:ext>
            </a:extLst>
          </p:cNvPr>
          <p:cNvGraphicFramePr>
            <a:graphicFrameLocks noGrp="1"/>
          </p:cNvGraphicFramePr>
          <p:nvPr>
            <p:extLst>
              <p:ext uri="{D42A27DB-BD31-4B8C-83A1-F6EECF244321}">
                <p14:modId xmlns:p14="http://schemas.microsoft.com/office/powerpoint/2010/main" val="2562729723"/>
              </p:ext>
            </p:extLst>
          </p:nvPr>
        </p:nvGraphicFramePr>
        <p:xfrm>
          <a:off x="832598" y="1304449"/>
          <a:ext cx="11181341" cy="4849971"/>
        </p:xfrm>
        <a:graphic>
          <a:graphicData uri="http://schemas.openxmlformats.org/drawingml/2006/table">
            <a:tbl>
              <a:tblPr firstRow="1" bandRow="1">
                <a:tableStyleId>{85BE263C-DBD7-4A20-BB59-AAB30ACAA65A}</a:tableStyleId>
              </a:tblPr>
              <a:tblGrid>
                <a:gridCol w="1468381">
                  <a:extLst>
                    <a:ext uri="{9D8B030D-6E8A-4147-A177-3AD203B41FA5}">
                      <a16:colId xmlns:a16="http://schemas.microsoft.com/office/drawing/2014/main" val="1482651976"/>
                    </a:ext>
                  </a:extLst>
                </a:gridCol>
                <a:gridCol w="9712960">
                  <a:extLst>
                    <a:ext uri="{9D8B030D-6E8A-4147-A177-3AD203B41FA5}">
                      <a16:colId xmlns:a16="http://schemas.microsoft.com/office/drawing/2014/main" val="770080733"/>
                    </a:ext>
                  </a:extLst>
                </a:gridCol>
              </a:tblGrid>
              <a:tr h="0">
                <a:tc>
                  <a:txBody>
                    <a:bodyPr/>
                    <a:lstStyle/>
                    <a:p>
                      <a:endParaRPr lang="it-IT" sz="100"/>
                    </a:p>
                  </a:txBody>
                  <a:tcPr marL="102592" marR="102592" marT="51296" marB="51296">
                    <a:noFill/>
                  </a:tcPr>
                </a:tc>
                <a:tc>
                  <a:txBody>
                    <a:bodyPr/>
                    <a:lstStyle/>
                    <a:p>
                      <a:endParaRPr lang="it-IT" sz="100"/>
                    </a:p>
                  </a:txBody>
                  <a:tcPr marL="102592" marR="102592" marT="51296" marB="51296">
                    <a:noFill/>
                  </a:tcPr>
                </a:tc>
                <a:extLst>
                  <a:ext uri="{0D108BD9-81ED-4DB2-BD59-A6C34878D82A}">
                    <a16:rowId xmlns:a16="http://schemas.microsoft.com/office/drawing/2014/main" val="2545283901"/>
                  </a:ext>
                </a:extLst>
              </a:tr>
              <a:tr h="668708">
                <a:tc>
                  <a:txBody>
                    <a:bodyPr/>
                    <a:lstStyle/>
                    <a:p>
                      <a:r>
                        <a:rPr lang="it-IT" sz="2000" b="1">
                          <a:solidFill>
                            <a:schemeClr val="accent2"/>
                          </a:solidFill>
                        </a:rPr>
                        <a:t>Two stage </a:t>
                      </a:r>
                      <a:r>
                        <a:rPr lang="it-IT" sz="2000" b="1" err="1">
                          <a:solidFill>
                            <a:schemeClr val="accent2"/>
                          </a:solidFill>
                        </a:rPr>
                        <a:t>topic</a:t>
                      </a:r>
                      <a:endParaRPr lang="it-IT" sz="2000" b="1">
                        <a:solidFill>
                          <a:schemeClr val="accent2"/>
                        </a:solidFill>
                      </a:endParaRPr>
                    </a:p>
                  </a:txBody>
                  <a:tcPr marL="102592" marR="102592" marT="51296" marB="51296"/>
                </a:tc>
                <a:tc>
                  <a:txBody>
                    <a:bodyPr/>
                    <a:lstStyle/>
                    <a:p>
                      <a:pPr marL="285750" indent="-200025" algn="l" fontAlgn="t">
                        <a:buFont typeface="Wingdings" panose="05000000000000000000" pitchFamily="2" charset="2"/>
                        <a:buChar char="§"/>
                      </a:pPr>
                      <a:r>
                        <a:rPr lang="en-US" sz="1600" b="0" i="1" u="none" strike="noStrike" dirty="0">
                          <a:solidFill>
                            <a:srgbClr val="000000"/>
                          </a:solidFill>
                          <a:effectLst/>
                          <a:latin typeface="+mn-lt"/>
                        </a:rPr>
                        <a:t>Cluster 1, Cluster5, Cluster 6</a:t>
                      </a:r>
                    </a:p>
                    <a:p>
                      <a:pPr marL="285750" indent="-200025" algn="l" fontAlgn="t">
                        <a:buFont typeface="Wingdings" panose="05000000000000000000" pitchFamily="2" charset="2"/>
                        <a:buChar char="§"/>
                      </a:pPr>
                      <a:r>
                        <a:rPr lang="en-US" sz="1600" b="0" i="1" u="none" strike="noStrike" dirty="0">
                          <a:solidFill>
                            <a:srgbClr val="000000"/>
                          </a:solidFill>
                          <a:effectLst/>
                          <a:latin typeface="+mn-lt"/>
                        </a:rPr>
                        <a:t>New: Cluster 2</a:t>
                      </a:r>
                    </a:p>
                    <a:p>
                      <a:pPr marL="285750" indent="-200025" algn="l" fontAlgn="t">
                        <a:buFont typeface="Wingdings" panose="05000000000000000000" pitchFamily="2" charset="2"/>
                        <a:buChar char="§"/>
                      </a:pPr>
                      <a:r>
                        <a:rPr lang="en-US" sz="1600" b="0" i="1" u="none" strike="noStrike" dirty="0">
                          <a:solidFill>
                            <a:srgbClr val="000000"/>
                          </a:solidFill>
                          <a:effectLst/>
                          <a:latin typeface="+mn-lt"/>
                        </a:rPr>
                        <a:t>Blind evaluation in </a:t>
                      </a:r>
                      <a:r>
                        <a:rPr lang="en-US" sz="1600" b="0" i="1" u="none" strike="noStrike" dirty="0" err="1">
                          <a:solidFill>
                            <a:srgbClr val="000000"/>
                          </a:solidFill>
                          <a:effectLst/>
                          <a:latin typeface="+mn-lt"/>
                        </a:rPr>
                        <a:t>nel</a:t>
                      </a:r>
                      <a:r>
                        <a:rPr lang="en-US" sz="1600" b="0" i="1" u="none" strike="noStrike" dirty="0">
                          <a:solidFill>
                            <a:srgbClr val="000000"/>
                          </a:solidFill>
                          <a:effectLst/>
                          <a:latin typeface="+mn-lt"/>
                        </a:rPr>
                        <a:t> first stage</a:t>
                      </a:r>
                    </a:p>
                    <a:p>
                      <a:pPr marL="285750" indent="-200025" algn="l" fontAlgn="t">
                        <a:buFont typeface="Wingdings" panose="05000000000000000000" pitchFamily="2" charset="2"/>
                        <a:buChar char="§"/>
                      </a:pPr>
                      <a:r>
                        <a:rPr lang="en-US" sz="1600" b="0" i="1" u="none" strike="noStrike" dirty="0">
                          <a:solidFill>
                            <a:srgbClr val="000000"/>
                          </a:solidFill>
                          <a:effectLst/>
                          <a:latin typeface="+mn-lt"/>
                        </a:rPr>
                        <a:t>Open topic </a:t>
                      </a:r>
                      <a:r>
                        <a:rPr lang="en-US" sz="1600" b="0" i="1" u="none" strike="noStrike" dirty="0" err="1">
                          <a:solidFill>
                            <a:srgbClr val="000000"/>
                          </a:solidFill>
                          <a:effectLst/>
                          <a:latin typeface="+mn-lt"/>
                        </a:rPr>
                        <a:t>nel</a:t>
                      </a:r>
                      <a:r>
                        <a:rPr lang="en-US" sz="1600" b="0" i="1" u="none" strike="noStrike" dirty="0">
                          <a:solidFill>
                            <a:srgbClr val="000000"/>
                          </a:solidFill>
                          <a:effectLst/>
                          <a:latin typeface="+mn-lt"/>
                        </a:rPr>
                        <a:t> CL5 e CL6 (Farm2fork e CIRC BIO)</a:t>
                      </a:r>
                    </a:p>
                    <a:p>
                      <a:pPr marL="285750" indent="-200025" algn="l" fontAlgn="t">
                        <a:buFont typeface="Wingdings" panose="05000000000000000000" pitchFamily="2" charset="2"/>
                        <a:buChar char="§"/>
                      </a:pPr>
                      <a:r>
                        <a:rPr lang="en-US" sz="1600" b="0" i="1" u="none" strike="noStrike" kern="1200" dirty="0">
                          <a:solidFill>
                            <a:srgbClr val="000000"/>
                          </a:solidFill>
                          <a:effectLst/>
                          <a:latin typeface="+mn-lt"/>
                          <a:ea typeface="+mn-ea"/>
                          <a:cs typeface="+mn-cs"/>
                        </a:rPr>
                        <a:t>Topic high levels of participation (CL1, Cl6)</a:t>
                      </a:r>
                      <a:endParaRPr lang="en-US" sz="1600" b="0" i="1" u="none" strike="noStrike" dirty="0">
                        <a:solidFill>
                          <a:srgbClr val="000000"/>
                        </a:solidFill>
                        <a:effectLst/>
                        <a:latin typeface="+mn-lt"/>
                      </a:endParaRPr>
                    </a:p>
                  </a:txBody>
                  <a:tcPr marL="8550" marR="8550" marT="8550" marB="0"/>
                </a:tc>
                <a:extLst>
                  <a:ext uri="{0D108BD9-81ED-4DB2-BD59-A6C34878D82A}">
                    <a16:rowId xmlns:a16="http://schemas.microsoft.com/office/drawing/2014/main" val="3585343261"/>
                  </a:ext>
                </a:extLst>
              </a:tr>
              <a:tr h="1048209">
                <a:tc>
                  <a:txBody>
                    <a:bodyPr/>
                    <a:lstStyle/>
                    <a:p>
                      <a:r>
                        <a:rPr lang="it-IT" sz="2000" b="1">
                          <a:solidFill>
                            <a:schemeClr val="accent2"/>
                          </a:solidFill>
                        </a:rPr>
                        <a:t>China</a:t>
                      </a:r>
                    </a:p>
                  </a:txBody>
                  <a:tcPr marL="102592" marR="102592" marT="51296" marB="51296"/>
                </a:tc>
                <a:tc>
                  <a:txBody>
                    <a:bodyP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lang="en-US" sz="1600" b="0" i="1" u="none" strike="noStrike" kern="1200" dirty="0">
                          <a:solidFill>
                            <a:srgbClr val="000000"/>
                          </a:solidFill>
                          <a:effectLst/>
                          <a:latin typeface="+mn-lt"/>
                          <a:ea typeface="+mn-ea"/>
                          <a:cs typeface="+mn-cs"/>
                        </a:rPr>
                        <a:t>No Innovation Action</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lang="en-US" sz="1600" b="0" i="1" u="none" strike="noStrike" kern="1200" dirty="0">
                          <a:solidFill>
                            <a:srgbClr val="000000"/>
                          </a:solidFill>
                          <a:effectLst/>
                          <a:latin typeface="+mn-lt"/>
                          <a:ea typeface="+mn-ea"/>
                          <a:cs typeface="+mn-cs"/>
                        </a:rPr>
                        <a:t>Statement: </a:t>
                      </a:r>
                      <a:r>
                        <a:rPr lang="en-GB" sz="1600" b="0" i="1" u="none" strike="noStrike" kern="1200" dirty="0">
                          <a:solidFill>
                            <a:srgbClr val="000000"/>
                          </a:solidFill>
                          <a:effectLst/>
                          <a:latin typeface="+mn-lt"/>
                          <a:ea typeface="+mn-ea"/>
                          <a:cs typeface="+mn-cs"/>
                        </a:rPr>
                        <a:t>Legal entities established in China are not eligible to participate in Innovation Actions in any capacity.</a:t>
                      </a:r>
                      <a:endParaRPr lang="en-US" sz="1600" b="0" i="1" u="none" strike="noStrike" kern="1200" dirty="0">
                        <a:solidFill>
                          <a:srgbClr val="000000"/>
                        </a:solidFill>
                        <a:effectLst/>
                        <a:latin typeface="+mn-lt"/>
                        <a:ea typeface="+mn-ea"/>
                        <a:cs typeface="+mn-cs"/>
                      </a:endParaRPr>
                    </a:p>
                    <a:p>
                      <a:pPr marL="742950" marR="0" lvl="1"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lang="en-US" sz="1600" b="0" i="1" u="none" strike="noStrike" kern="1200" dirty="0">
                          <a:solidFill>
                            <a:srgbClr val="000000"/>
                          </a:solidFill>
                          <a:effectLst/>
                          <a:latin typeface="+mn-lt"/>
                          <a:ea typeface="+mn-ea"/>
                          <a:cs typeface="+mn-cs"/>
                        </a:rPr>
                        <a:t>Cluster 4, Cluster 5, Cluster 6, Mission</a:t>
                      </a:r>
                    </a:p>
                    <a:p>
                      <a:pPr marL="742950" marR="0" lvl="1"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lang="en-US" sz="1600" b="0" i="1" u="none" strike="noStrike" kern="1200" dirty="0">
                          <a:solidFill>
                            <a:srgbClr val="000000"/>
                          </a:solidFill>
                          <a:effectLst/>
                          <a:latin typeface="+mn-lt"/>
                          <a:ea typeface="+mn-ea"/>
                          <a:cs typeface="+mn-cs"/>
                        </a:rPr>
                        <a:t>Cluster 1 D6 –IND Maintaining an innovative, sustainable, and competitive EU health industry</a:t>
                      </a:r>
                    </a:p>
                  </a:txBody>
                  <a:tcPr marL="7620" marR="7620" marT="7620" marB="0"/>
                </a:tc>
                <a:extLst>
                  <a:ext uri="{0D108BD9-81ED-4DB2-BD59-A6C34878D82A}">
                    <a16:rowId xmlns:a16="http://schemas.microsoft.com/office/drawing/2014/main" val="2810878732"/>
                  </a:ext>
                </a:extLst>
              </a:tr>
              <a:tr h="341271">
                <a:tc>
                  <a:txBody>
                    <a:bodyPr/>
                    <a:lstStyle/>
                    <a:p>
                      <a:r>
                        <a:rPr lang="it-IT" sz="2000" b="1">
                          <a:solidFill>
                            <a:schemeClr val="accent2"/>
                          </a:solidFill>
                        </a:rPr>
                        <a:t>Specificità</a:t>
                      </a:r>
                    </a:p>
                  </a:txBody>
                  <a:tcPr marL="102592" marR="102592" marT="51296" marB="51296"/>
                </a:tc>
                <a:tc>
                  <a:txBody>
                    <a:bodyPr/>
                    <a:lstStyle/>
                    <a:p>
                      <a:pPr marL="285750" indent="-200025" algn="l" fontAlgn="t">
                        <a:buFont typeface="Wingdings" panose="05000000000000000000" pitchFamily="2" charset="2"/>
                        <a:buChar char="§"/>
                      </a:pPr>
                      <a:r>
                        <a:rPr lang="en-US" sz="1600" b="0" i="1" u="none" strike="noStrike" kern="1200" dirty="0">
                          <a:solidFill>
                            <a:srgbClr val="000000"/>
                          </a:solidFill>
                          <a:effectLst/>
                          <a:latin typeface="+mn-lt"/>
                          <a:ea typeface="+mn-ea"/>
                          <a:cs typeface="+mn-cs"/>
                        </a:rPr>
                        <a:t>Cluster 1:</a:t>
                      </a:r>
                    </a:p>
                    <a:p>
                      <a:pPr marL="742950" lvl="1" indent="-200025" algn="l" fontAlgn="t">
                        <a:buFont typeface="Wingdings" panose="05000000000000000000" pitchFamily="2" charset="2"/>
                        <a:buChar char="§"/>
                      </a:pPr>
                      <a:r>
                        <a:rPr lang="en-US" sz="1600" b="0" i="1" u="none" strike="noStrike" kern="1200" dirty="0">
                          <a:solidFill>
                            <a:srgbClr val="000000"/>
                          </a:solidFill>
                          <a:effectLst/>
                          <a:latin typeface="+mn-lt"/>
                          <a:ea typeface="+mn-ea"/>
                          <a:cs typeface="+mn-cs"/>
                        </a:rPr>
                        <a:t>Pilot </a:t>
                      </a:r>
                      <a:r>
                        <a:rPr lang="en-US" sz="1600" b="0" i="1" u="none" strike="noStrike" kern="1200" dirty="0" err="1">
                          <a:solidFill>
                            <a:srgbClr val="000000"/>
                          </a:solidFill>
                          <a:effectLst/>
                          <a:latin typeface="+mn-lt"/>
                          <a:ea typeface="+mn-ea"/>
                          <a:cs typeface="+mn-cs"/>
                        </a:rPr>
                        <a:t>su</a:t>
                      </a:r>
                      <a:r>
                        <a:rPr lang="en-US" sz="1600" b="0" i="1" u="none" strike="noStrike" kern="1200" dirty="0">
                          <a:solidFill>
                            <a:srgbClr val="000000"/>
                          </a:solidFill>
                          <a:effectLst/>
                          <a:latin typeface="+mn-lt"/>
                          <a:ea typeface="+mn-ea"/>
                          <a:cs typeface="+mn-cs"/>
                        </a:rPr>
                        <a:t> gender balance ex aequo proposal (D1, one topic)</a:t>
                      </a:r>
                    </a:p>
                    <a:p>
                      <a:pPr marL="285750" indent="-200025" algn="l" fontAlgn="t">
                        <a:buFont typeface="Wingdings" panose="05000000000000000000" pitchFamily="2" charset="2"/>
                        <a:buChar char="§"/>
                      </a:pPr>
                      <a:r>
                        <a:rPr lang="en-US" sz="1600" b="0" i="1" u="none" strike="noStrike" kern="1200" dirty="0">
                          <a:solidFill>
                            <a:srgbClr val="000000"/>
                          </a:solidFill>
                          <a:effectLst/>
                          <a:latin typeface="+mn-lt"/>
                          <a:ea typeface="+mn-ea"/>
                          <a:cs typeface="+mn-cs"/>
                        </a:rPr>
                        <a:t>Cluster 3:</a:t>
                      </a:r>
                    </a:p>
                    <a:p>
                      <a:pPr marL="742950" lvl="1" indent="-200025" algn="l" fontAlgn="t">
                        <a:buFont typeface="Wingdings" panose="05000000000000000000" pitchFamily="2" charset="2"/>
                        <a:buChar char="§"/>
                      </a:pPr>
                      <a:r>
                        <a:rPr lang="en-US" sz="1600" b="0" i="1" u="none" strike="noStrike" kern="1200" dirty="0">
                          <a:solidFill>
                            <a:srgbClr val="000000"/>
                          </a:solidFill>
                          <a:effectLst/>
                          <a:latin typeface="+mn-lt"/>
                          <a:ea typeface="+mn-ea"/>
                          <a:cs typeface="+mn-cs"/>
                        </a:rPr>
                        <a:t>Open topic</a:t>
                      </a:r>
                    </a:p>
                    <a:p>
                      <a:pPr marL="742950" lvl="1" indent="-200025" algn="l" fontAlgn="t">
                        <a:buFont typeface="Wingdings" panose="05000000000000000000" pitchFamily="2" charset="2"/>
                        <a:buChar char="§"/>
                      </a:pPr>
                      <a:r>
                        <a:rPr lang="en-US" sz="1600" b="0" i="1" u="none" strike="noStrike" kern="1200" dirty="0">
                          <a:solidFill>
                            <a:srgbClr val="000000"/>
                          </a:solidFill>
                          <a:effectLst/>
                          <a:latin typeface="+mn-lt"/>
                          <a:ea typeface="+mn-ea"/>
                          <a:cs typeface="+mn-cs"/>
                        </a:rPr>
                        <a:t>topic ECCC  (EU cybersecurity </a:t>
                      </a:r>
                      <a:r>
                        <a:rPr lang="en-US" sz="1600" b="0" i="1" u="none" strike="noStrike" kern="1200" dirty="0" err="1">
                          <a:solidFill>
                            <a:srgbClr val="000000"/>
                          </a:solidFill>
                          <a:effectLst/>
                          <a:latin typeface="+mn-lt"/>
                          <a:ea typeface="+mn-ea"/>
                          <a:cs typeface="+mn-cs"/>
                        </a:rPr>
                        <a:t>compence</a:t>
                      </a:r>
                      <a:r>
                        <a:rPr lang="en-US" sz="1600" b="0" i="1" u="none" strike="noStrike" kern="1200" dirty="0">
                          <a:solidFill>
                            <a:srgbClr val="000000"/>
                          </a:solidFill>
                          <a:effectLst/>
                          <a:latin typeface="+mn-lt"/>
                          <a:ea typeface="+mn-ea"/>
                          <a:cs typeface="+mn-cs"/>
                        </a:rPr>
                        <a:t> center</a:t>
                      </a:r>
                      <a:endParaRPr lang="en-US" sz="1600" b="0" i="1" u="none" strike="noStrike" kern="1200" dirty="0">
                        <a:solidFill>
                          <a:srgbClr val="000000"/>
                        </a:solidFill>
                        <a:effectLst/>
                        <a:latin typeface="+mn-lt"/>
                        <a:ea typeface="+mn-ea"/>
                        <a:cs typeface="+mn-cs"/>
                        <a:sym typeface="Wingdings" panose="05000000000000000000" pitchFamily="2" charset="2"/>
                      </a:endParaRPr>
                    </a:p>
                    <a:p>
                      <a:pPr marL="285750" indent="-200025" algn="l" fontAlgn="t">
                        <a:buFont typeface="Wingdings" panose="05000000000000000000" pitchFamily="2" charset="2"/>
                        <a:buChar char="§"/>
                      </a:pPr>
                      <a:r>
                        <a:rPr lang="en-US" sz="1600" b="0" i="1" u="none" strike="noStrike" kern="1200" dirty="0">
                          <a:solidFill>
                            <a:srgbClr val="000000"/>
                          </a:solidFill>
                          <a:effectLst/>
                          <a:latin typeface="+mn-lt"/>
                          <a:ea typeface="+mn-ea"/>
                          <a:cs typeface="+mn-cs"/>
                        </a:rPr>
                        <a:t>Cluster 4:</a:t>
                      </a:r>
                    </a:p>
                    <a:p>
                      <a:pPr marL="742950" lvl="1" indent="-200025" algn="l" fontAlgn="t">
                        <a:buFont typeface="Wingdings" panose="05000000000000000000" pitchFamily="2" charset="2"/>
                        <a:buChar char="§"/>
                      </a:pPr>
                      <a:r>
                        <a:rPr lang="it-IT" sz="1600" b="0" i="1" u="none" strike="noStrike" kern="1200" dirty="0">
                          <a:solidFill>
                            <a:srgbClr val="000000"/>
                          </a:solidFill>
                          <a:effectLst/>
                          <a:latin typeface="+mn-lt"/>
                          <a:ea typeface="+mn-ea"/>
                          <a:cs typeface="+mn-cs"/>
                        </a:rPr>
                        <a:t>New </a:t>
                      </a:r>
                      <a:r>
                        <a:rPr lang="it-IT" sz="1600" b="0" i="1" u="none" strike="noStrike" kern="1200" dirty="0" err="1">
                          <a:solidFill>
                            <a:srgbClr val="000000"/>
                          </a:solidFill>
                          <a:effectLst/>
                          <a:latin typeface="+mn-lt"/>
                          <a:ea typeface="+mn-ea"/>
                          <a:cs typeface="+mn-cs"/>
                        </a:rPr>
                        <a:t>destination</a:t>
                      </a:r>
                      <a:r>
                        <a:rPr lang="it-IT" sz="1600" b="0" i="1" u="none" strike="noStrike" kern="1200" dirty="0">
                          <a:solidFill>
                            <a:srgbClr val="000000"/>
                          </a:solidFill>
                          <a:effectLst/>
                          <a:latin typeface="+mn-lt"/>
                          <a:ea typeface="+mn-ea"/>
                          <a:cs typeface="+mn-cs"/>
                        </a:rPr>
                        <a:t> MATERIALS sostituisce RESILIENCE and new partnership co </a:t>
                      </a:r>
                      <a:r>
                        <a:rPr lang="it-IT" sz="1600" b="0" i="1" u="none" strike="noStrike" kern="1200" dirty="0" err="1">
                          <a:solidFill>
                            <a:srgbClr val="000000"/>
                          </a:solidFill>
                          <a:effectLst/>
                          <a:latin typeface="+mn-lt"/>
                          <a:ea typeface="+mn-ea"/>
                          <a:cs typeface="+mn-cs"/>
                        </a:rPr>
                        <a:t>programmed</a:t>
                      </a:r>
                      <a:r>
                        <a:rPr lang="it-IT" sz="1600" b="0" i="1" u="none" strike="noStrike" kern="1200" dirty="0">
                          <a:solidFill>
                            <a:srgbClr val="000000"/>
                          </a:solidFill>
                          <a:effectLst/>
                          <a:latin typeface="+mn-lt"/>
                          <a:ea typeface="+mn-ea"/>
                          <a:cs typeface="+mn-cs"/>
                        </a:rPr>
                        <a:t> «im4eu» e </a:t>
                      </a:r>
                      <a:r>
                        <a:rPr lang="it-IT" sz="1600" b="0" i="1" u="none" strike="noStrike" kern="1200" dirty="0" err="1">
                          <a:solidFill>
                            <a:srgbClr val="000000"/>
                          </a:solidFill>
                          <a:effectLst/>
                          <a:latin typeface="+mn-lt"/>
                          <a:ea typeface="+mn-ea"/>
                          <a:cs typeface="+mn-cs"/>
                        </a:rPr>
                        <a:t>Textile</a:t>
                      </a:r>
                      <a:endParaRPr lang="it-IT" sz="1600" b="0" i="1" u="none" strike="noStrike" kern="1200" dirty="0">
                        <a:solidFill>
                          <a:srgbClr val="000000"/>
                        </a:solidFill>
                        <a:effectLst/>
                        <a:latin typeface="+mn-lt"/>
                        <a:ea typeface="+mn-ea"/>
                        <a:cs typeface="+mn-cs"/>
                      </a:endParaRPr>
                    </a:p>
                    <a:p>
                      <a:pPr marL="742950" lvl="1" indent="-200025" algn="l" fontAlgn="t">
                        <a:buFont typeface="Wingdings" panose="05000000000000000000" pitchFamily="2" charset="2"/>
                        <a:buChar char="§"/>
                      </a:pPr>
                      <a:r>
                        <a:rPr lang="it-IT" sz="1600" b="0" i="1" u="none" strike="noStrike" kern="1200" dirty="0">
                          <a:solidFill>
                            <a:srgbClr val="000000"/>
                          </a:solidFill>
                          <a:effectLst/>
                          <a:latin typeface="+mn-lt"/>
                          <a:ea typeface="+mn-ea"/>
                          <a:cs typeface="+mn-cs"/>
                        </a:rPr>
                        <a:t>Topic INDUSTRY nelle </a:t>
                      </a:r>
                      <a:r>
                        <a:rPr lang="it-IT" sz="1600" b="0" i="1" u="none" strike="noStrike" kern="1200" dirty="0" err="1">
                          <a:solidFill>
                            <a:srgbClr val="000000"/>
                          </a:solidFill>
                          <a:effectLst/>
                          <a:latin typeface="+mn-lt"/>
                          <a:ea typeface="+mn-ea"/>
                          <a:cs typeface="+mn-cs"/>
                        </a:rPr>
                        <a:t>destination</a:t>
                      </a:r>
                      <a:r>
                        <a:rPr lang="it-IT" sz="1600" b="0" i="1" u="none" strike="noStrike" kern="1200" dirty="0">
                          <a:solidFill>
                            <a:srgbClr val="000000"/>
                          </a:solidFill>
                          <a:effectLst/>
                          <a:latin typeface="+mn-lt"/>
                          <a:ea typeface="+mn-ea"/>
                          <a:cs typeface="+mn-cs"/>
                        </a:rPr>
                        <a:t> DIGITAL (D4, D6)</a:t>
                      </a:r>
                    </a:p>
                    <a:p>
                      <a:pPr marL="285750" marR="0" lvl="0" indent="-200025"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lang="it-IT" sz="1600" b="0" i="1" u="none" strike="noStrike" kern="1200" dirty="0">
                          <a:solidFill>
                            <a:srgbClr val="000000"/>
                          </a:solidFill>
                          <a:effectLst/>
                          <a:latin typeface="+mn-lt"/>
                          <a:ea typeface="+mn-ea"/>
                          <a:cs typeface="+mn-cs"/>
                        </a:rPr>
                        <a:t>Cluster 5:</a:t>
                      </a:r>
                      <a:endParaRPr lang="en-US" sz="1600" b="0" i="0" u="none" strike="noStrike" kern="1200" dirty="0">
                        <a:solidFill>
                          <a:srgbClr val="000000"/>
                        </a:solidFill>
                        <a:effectLst/>
                        <a:latin typeface="+mn-lt"/>
                        <a:ea typeface="+mn-ea"/>
                        <a:cs typeface="+mn-cs"/>
                      </a:endParaRPr>
                    </a:p>
                    <a:p>
                      <a:pPr marL="742950" marR="0" lvl="1" indent="-200025"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lang="en-US" sz="1600" i="0" dirty="0"/>
                        <a:t> </a:t>
                      </a:r>
                      <a:r>
                        <a:rPr lang="en-US" sz="1600" b="0" i="1" u="none" strike="noStrike" kern="1200" dirty="0">
                          <a:solidFill>
                            <a:srgbClr val="000000"/>
                          </a:solidFill>
                          <a:effectLst/>
                          <a:latin typeface="+mn-lt"/>
                          <a:ea typeface="+mn-ea"/>
                          <a:cs typeface="+mn-cs"/>
                        </a:rPr>
                        <a:t>art. 22.6. (protection against high-risk suppliers) </a:t>
                      </a:r>
                      <a:r>
                        <a:rPr lang="en-US" sz="1600" b="0" i="1" u="none" strike="noStrike" kern="1200" dirty="0">
                          <a:solidFill>
                            <a:srgbClr val="000000"/>
                          </a:solidFill>
                          <a:effectLst/>
                          <a:latin typeface="+mn-lt"/>
                          <a:ea typeface="+mn-ea"/>
                          <a:cs typeface="+mn-cs"/>
                          <a:sym typeface="Wingdings" panose="05000000000000000000" pitchFamily="2" charset="2"/>
                        </a:rPr>
                        <a:t> 36 topic</a:t>
                      </a:r>
                      <a:endParaRPr lang="en-US" sz="1600" b="0" i="0" u="none" strike="noStrike" kern="1200" dirty="0">
                        <a:solidFill>
                          <a:srgbClr val="000000"/>
                        </a:solidFill>
                        <a:effectLst/>
                        <a:latin typeface="+mn-lt"/>
                        <a:ea typeface="+mn-ea"/>
                        <a:cs typeface="+mn-cs"/>
                        <a:sym typeface="Wingdings" panose="05000000000000000000" pitchFamily="2" charset="2"/>
                      </a:endParaRPr>
                    </a:p>
                  </a:txBody>
                  <a:tcPr marL="7620" marR="7620" marT="7620" marB="0"/>
                </a:tc>
                <a:extLst>
                  <a:ext uri="{0D108BD9-81ED-4DB2-BD59-A6C34878D82A}">
                    <a16:rowId xmlns:a16="http://schemas.microsoft.com/office/drawing/2014/main" val="3254114501"/>
                  </a:ext>
                </a:extLst>
              </a:tr>
            </a:tbl>
          </a:graphicData>
        </a:graphic>
      </p:graphicFrame>
    </p:spTree>
    <p:extLst>
      <p:ext uri="{BB962C8B-B14F-4D97-AF65-F5344CB8AC3E}">
        <p14:creationId xmlns:p14="http://schemas.microsoft.com/office/powerpoint/2010/main" val="818931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367DD40-E62C-6087-D02D-BCE524379B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8" name="Tabella 7">
            <a:extLst>
              <a:ext uri="{FF2B5EF4-FFF2-40B4-BE49-F238E27FC236}">
                <a16:creationId xmlns:a16="http://schemas.microsoft.com/office/drawing/2014/main" id="{CC3C5293-3345-C2FD-FEE4-D65D77361356}"/>
              </a:ext>
            </a:extLst>
          </p:cNvPr>
          <p:cNvGraphicFramePr>
            <a:graphicFrameLocks noGrp="1"/>
          </p:cNvGraphicFramePr>
          <p:nvPr>
            <p:extLst>
              <p:ext uri="{D42A27DB-BD31-4B8C-83A1-F6EECF244321}">
                <p14:modId xmlns:p14="http://schemas.microsoft.com/office/powerpoint/2010/main" val="4275156250"/>
              </p:ext>
            </p:extLst>
          </p:nvPr>
        </p:nvGraphicFramePr>
        <p:xfrm>
          <a:off x="842962" y="1295365"/>
          <a:ext cx="10506075" cy="4107554"/>
        </p:xfrm>
        <a:graphic>
          <a:graphicData uri="http://schemas.openxmlformats.org/drawingml/2006/table">
            <a:tbl>
              <a:tblPr firstRow="1" bandRow="1">
                <a:tableStyleId>{5C22544A-7EE6-4342-B048-85BDC9FD1C3A}</a:tableStyleId>
              </a:tblPr>
              <a:tblGrid>
                <a:gridCol w="3190250">
                  <a:extLst>
                    <a:ext uri="{9D8B030D-6E8A-4147-A177-3AD203B41FA5}">
                      <a16:colId xmlns:a16="http://schemas.microsoft.com/office/drawing/2014/main" val="2330215112"/>
                    </a:ext>
                  </a:extLst>
                </a:gridCol>
                <a:gridCol w="2934325">
                  <a:extLst>
                    <a:ext uri="{9D8B030D-6E8A-4147-A177-3AD203B41FA5}">
                      <a16:colId xmlns:a16="http://schemas.microsoft.com/office/drawing/2014/main" val="2099636780"/>
                    </a:ext>
                  </a:extLst>
                </a:gridCol>
                <a:gridCol w="4381500">
                  <a:extLst>
                    <a:ext uri="{9D8B030D-6E8A-4147-A177-3AD203B41FA5}">
                      <a16:colId xmlns:a16="http://schemas.microsoft.com/office/drawing/2014/main" val="2105865442"/>
                    </a:ext>
                  </a:extLst>
                </a:gridCol>
              </a:tblGrid>
              <a:tr h="447710">
                <a:tc>
                  <a:txBody>
                    <a:bodyPr/>
                    <a:lstStyle/>
                    <a:p>
                      <a:pPr algn="l"/>
                      <a:r>
                        <a:rPr lang="it-IT" sz="1600"/>
                        <a:t>  TEMA</a:t>
                      </a:r>
                    </a:p>
                  </a:txBody>
                  <a:tcPr anchor="ctr"/>
                </a:tc>
                <a:tc>
                  <a:txBody>
                    <a:bodyPr/>
                    <a:lstStyle/>
                    <a:p>
                      <a:pPr algn="l"/>
                      <a:r>
                        <a:rPr lang="it-IT" sz="1600"/>
                        <a:t>       DATA - Info day EU</a:t>
                      </a:r>
                    </a:p>
                  </a:txBody>
                  <a:tcPr anchor="ctr"/>
                </a:tc>
                <a:tc>
                  <a:txBody>
                    <a:bodyPr/>
                    <a:lstStyle/>
                    <a:p>
                      <a:pPr algn="l"/>
                      <a:r>
                        <a:rPr lang="it-IT" sz="1600"/>
                        <a:t>       DATA - Brokerage event EU</a:t>
                      </a:r>
                    </a:p>
                  </a:txBody>
                  <a:tcPr anchor="ctr"/>
                </a:tc>
                <a:extLst>
                  <a:ext uri="{0D108BD9-81ED-4DB2-BD59-A6C34878D82A}">
                    <a16:rowId xmlns:a16="http://schemas.microsoft.com/office/drawing/2014/main" val="1971906170"/>
                  </a:ext>
                </a:extLst>
              </a:tr>
              <a:tr h="410845">
                <a:tc>
                  <a:txBody>
                    <a:bodyPr/>
                    <a:lstStyle/>
                    <a:p>
                      <a:pPr algn="l"/>
                      <a:r>
                        <a:rPr lang="it-IT" b="1">
                          <a:solidFill>
                            <a:srgbClr val="19418A"/>
                          </a:solidFill>
                        </a:rPr>
                        <a:t>  EU Missions</a:t>
                      </a:r>
                    </a:p>
                  </a:txBody>
                  <a:tcPr/>
                </a:tc>
                <a:tc>
                  <a:txBody>
                    <a:bodyPr/>
                    <a:lstStyle/>
                    <a:p>
                      <a:r>
                        <a:rPr lang="it-IT"/>
                        <a:t>      22-23 </a:t>
                      </a:r>
                      <a:r>
                        <a:rPr lang="it-IT" err="1"/>
                        <a:t>may</a:t>
                      </a:r>
                      <a:r>
                        <a:rPr lang="it-IT"/>
                        <a:t> | </a:t>
                      </a:r>
                      <a:r>
                        <a:rPr lang="it-IT" i="1"/>
                        <a:t>online</a:t>
                      </a:r>
                    </a:p>
                  </a:txBody>
                  <a:tcPr/>
                </a:tc>
                <a:tc>
                  <a:txBody>
                    <a:bodyPr/>
                    <a:lstStyle/>
                    <a:p>
                      <a:r>
                        <a:rPr lang="it-IT"/>
                        <a:t>      26 </a:t>
                      </a:r>
                      <a:r>
                        <a:rPr lang="it-IT" err="1"/>
                        <a:t>may</a:t>
                      </a:r>
                      <a:r>
                        <a:rPr lang="it-IT"/>
                        <a:t> | </a:t>
                      </a:r>
                      <a:r>
                        <a:rPr lang="it-IT" i="1"/>
                        <a:t>online</a:t>
                      </a:r>
                    </a:p>
                  </a:txBody>
                  <a:tcPr/>
                </a:tc>
                <a:extLst>
                  <a:ext uri="{0D108BD9-81ED-4DB2-BD59-A6C34878D82A}">
                    <a16:rowId xmlns:a16="http://schemas.microsoft.com/office/drawing/2014/main" val="1904318382"/>
                  </a:ext>
                </a:extLst>
              </a:tr>
              <a:tr h="417795">
                <a:tc>
                  <a:txBody>
                    <a:bodyPr/>
                    <a:lstStyle/>
                    <a:p>
                      <a:pPr algn="l"/>
                      <a:r>
                        <a:rPr lang="it-IT" b="1">
                          <a:solidFill>
                            <a:srgbClr val="19418A"/>
                          </a:solidFill>
                        </a:rPr>
                        <a:t>  Cluster 1 – </a:t>
                      </a:r>
                      <a:r>
                        <a:rPr lang="it-IT" sz="1300" b="1">
                          <a:solidFill>
                            <a:srgbClr val="19418A"/>
                          </a:solidFill>
                        </a:rPr>
                        <a:t>Health</a:t>
                      </a:r>
                    </a:p>
                  </a:txBody>
                  <a:tcPr/>
                </a:tc>
                <a:tc>
                  <a:txBody>
                    <a:bodyPr/>
                    <a:lstStyle/>
                    <a:p>
                      <a:r>
                        <a:rPr lang="it-IT"/>
                        <a:t>      22 </a:t>
                      </a:r>
                      <a:r>
                        <a:rPr lang="it-IT" err="1"/>
                        <a:t>may</a:t>
                      </a:r>
                      <a:r>
                        <a:rPr lang="it-IT"/>
                        <a:t> | </a:t>
                      </a:r>
                      <a:r>
                        <a:rPr lang="it-IT" i="1"/>
                        <a:t>online</a:t>
                      </a:r>
                    </a:p>
                  </a:txBody>
                  <a:tcPr/>
                </a:tc>
                <a:tc>
                  <a:txBody>
                    <a:bodyPr/>
                    <a:lstStyle/>
                    <a:p>
                      <a:r>
                        <a:rPr lang="it-IT"/>
                        <a:t>      5-6 </a:t>
                      </a:r>
                      <a:r>
                        <a:rPr lang="it-IT" err="1"/>
                        <a:t>may</a:t>
                      </a:r>
                      <a:r>
                        <a:rPr lang="it-IT"/>
                        <a:t> | </a:t>
                      </a:r>
                      <a:r>
                        <a:rPr lang="it-IT" i="1"/>
                        <a:t>online</a:t>
                      </a:r>
                    </a:p>
                  </a:txBody>
                  <a:tcPr/>
                </a:tc>
                <a:extLst>
                  <a:ext uri="{0D108BD9-81ED-4DB2-BD59-A6C34878D82A}">
                    <a16:rowId xmlns:a16="http://schemas.microsoft.com/office/drawing/2014/main" val="2281580632"/>
                  </a:ext>
                </a:extLst>
              </a:tr>
              <a:tr h="580012">
                <a:tc>
                  <a:txBody>
                    <a:bodyPr/>
                    <a:lstStyle/>
                    <a:p>
                      <a:pPr algn="l"/>
                      <a:r>
                        <a:rPr lang="it-IT" b="1">
                          <a:solidFill>
                            <a:srgbClr val="19418A"/>
                          </a:solidFill>
                        </a:rPr>
                        <a:t>  Cluster 2 – </a:t>
                      </a:r>
                      <a:r>
                        <a:rPr lang="it-IT" sz="1300" b="1">
                          <a:solidFill>
                            <a:srgbClr val="19418A"/>
                          </a:solidFill>
                        </a:rPr>
                        <a:t>Culture, </a:t>
                      </a:r>
                      <a:r>
                        <a:rPr lang="it-IT" sz="1300" b="1" err="1">
                          <a:solidFill>
                            <a:srgbClr val="19418A"/>
                          </a:solidFill>
                        </a:rPr>
                        <a:t>Creativity</a:t>
                      </a:r>
                      <a:r>
                        <a:rPr lang="it-IT" sz="1300" b="1">
                          <a:solidFill>
                            <a:srgbClr val="19418A"/>
                          </a:solidFill>
                        </a:rPr>
                        <a:t> &amp;</a:t>
                      </a:r>
                    </a:p>
                    <a:p>
                      <a:pPr algn="l"/>
                      <a:r>
                        <a:rPr lang="it-IT" sz="1300" b="1">
                          <a:solidFill>
                            <a:srgbClr val="19418A"/>
                          </a:solidFill>
                        </a:rPr>
                        <a:t>   Inclusive Society</a:t>
                      </a:r>
                    </a:p>
                  </a:txBody>
                  <a:tcPr/>
                </a:tc>
                <a:tc>
                  <a:txBody>
                    <a:bodyPr/>
                    <a:lstStyle/>
                    <a:p>
                      <a:r>
                        <a:rPr lang="it-IT"/>
                        <a:t>      15 </a:t>
                      </a:r>
                      <a:r>
                        <a:rPr lang="it-IT" err="1"/>
                        <a:t>may</a:t>
                      </a:r>
                      <a:r>
                        <a:rPr lang="it-IT"/>
                        <a:t> </a:t>
                      </a:r>
                      <a:r>
                        <a:rPr lang="it-IT" sz="1800" b="0" i="0" u="none" strike="noStrike" noProof="0">
                          <a:solidFill>
                            <a:srgbClr val="000000"/>
                          </a:solidFill>
                          <a:latin typeface="Calibri"/>
                        </a:rPr>
                        <a:t>| </a:t>
                      </a:r>
                      <a:r>
                        <a:rPr lang="it-IT" sz="1800" b="0" i="1" u="none" strike="noStrike" noProof="0">
                          <a:solidFill>
                            <a:srgbClr val="000000"/>
                          </a:solidFill>
                          <a:latin typeface="Calibri"/>
                        </a:rPr>
                        <a:t>online</a:t>
                      </a:r>
                      <a:endParaRPr lang="it-IT" sz="1800" b="0" i="0" u="none" strike="noStrike" noProof="0">
                        <a:solidFill>
                          <a:srgbClr val="000000"/>
                        </a:solidFill>
                        <a:latin typeface="Calibri"/>
                      </a:endParaRPr>
                    </a:p>
                  </a:txBody>
                  <a:tcPr/>
                </a:tc>
                <a:tc>
                  <a:txBody>
                    <a:bodyPr/>
                    <a:lstStyle/>
                    <a:p>
                      <a:r>
                        <a:rPr lang="it-IT"/>
                        <a:t>      16 </a:t>
                      </a:r>
                      <a:r>
                        <a:rPr lang="it-IT" err="1"/>
                        <a:t>may</a:t>
                      </a:r>
                      <a:r>
                        <a:rPr lang="it-IT"/>
                        <a:t>| </a:t>
                      </a:r>
                      <a:r>
                        <a:rPr lang="it-IT" i="1"/>
                        <a:t>online</a:t>
                      </a:r>
                      <a:endParaRPr lang="it-IT"/>
                    </a:p>
                  </a:txBody>
                  <a:tcPr/>
                </a:tc>
                <a:extLst>
                  <a:ext uri="{0D108BD9-81ED-4DB2-BD59-A6C34878D82A}">
                    <a16:rowId xmlns:a16="http://schemas.microsoft.com/office/drawing/2014/main" val="2157422333"/>
                  </a:ext>
                </a:extLst>
              </a:tr>
              <a:tr h="417795">
                <a:tc>
                  <a:txBody>
                    <a:bodyPr/>
                    <a:lstStyle/>
                    <a:p>
                      <a:pPr algn="l"/>
                      <a:r>
                        <a:rPr lang="it-IT" b="1">
                          <a:solidFill>
                            <a:srgbClr val="19418A"/>
                          </a:solidFill>
                        </a:rPr>
                        <a:t>  Cluster 3 – </a:t>
                      </a:r>
                      <a:r>
                        <a:rPr lang="it-IT" sz="1300" b="1" err="1">
                          <a:solidFill>
                            <a:srgbClr val="19418A"/>
                          </a:solidFill>
                        </a:rPr>
                        <a:t>Civil</a:t>
                      </a:r>
                      <a:r>
                        <a:rPr lang="it-IT" sz="1300" b="1">
                          <a:solidFill>
                            <a:srgbClr val="19418A"/>
                          </a:solidFill>
                        </a:rPr>
                        <a:t> Security for Society</a:t>
                      </a:r>
                    </a:p>
                  </a:txBody>
                  <a:tcPr/>
                </a:tc>
                <a:tc>
                  <a:txBody>
                    <a:bodyPr/>
                    <a:lstStyle/>
                    <a:p>
                      <a:r>
                        <a:rPr lang="it-IT"/>
                        <a:t>      11 </a:t>
                      </a:r>
                      <a:r>
                        <a:rPr lang="it-IT" err="1"/>
                        <a:t>june</a:t>
                      </a:r>
                      <a:r>
                        <a:rPr lang="it-IT"/>
                        <a:t> | </a:t>
                      </a:r>
                      <a:r>
                        <a:rPr lang="it-IT" i="1" err="1"/>
                        <a:t>onsite</a:t>
                      </a:r>
                      <a:r>
                        <a:rPr lang="it-IT" i="1"/>
                        <a:t>, </a:t>
                      </a:r>
                      <a:r>
                        <a:rPr lang="it-IT" i="0" err="1"/>
                        <a:t>Brussels</a:t>
                      </a:r>
                    </a:p>
                  </a:txBody>
                  <a:tcPr/>
                </a:tc>
                <a:tc>
                  <a:txBody>
                    <a:bodyPr/>
                    <a:lstStyle/>
                    <a:p>
                      <a:r>
                        <a:rPr lang="it-IT"/>
                        <a:t>      12 </a:t>
                      </a:r>
                      <a:r>
                        <a:rPr lang="it-IT" err="1"/>
                        <a:t>june</a:t>
                      </a:r>
                      <a:r>
                        <a:rPr lang="it-IT"/>
                        <a:t> | </a:t>
                      </a:r>
                      <a:r>
                        <a:rPr lang="it-IT" i="1" err="1"/>
                        <a:t>onsite</a:t>
                      </a:r>
                      <a:r>
                        <a:rPr lang="it-IT" i="1"/>
                        <a:t>, </a:t>
                      </a:r>
                      <a:r>
                        <a:rPr lang="it-IT" i="0" err="1"/>
                        <a:t>Brussels</a:t>
                      </a:r>
                    </a:p>
                  </a:txBody>
                  <a:tcPr/>
                </a:tc>
                <a:extLst>
                  <a:ext uri="{0D108BD9-81ED-4DB2-BD59-A6C34878D82A}">
                    <a16:rowId xmlns:a16="http://schemas.microsoft.com/office/drawing/2014/main" val="1264656031"/>
                  </a:ext>
                </a:extLst>
              </a:tr>
              <a:tr h="417795">
                <a:tc>
                  <a:txBody>
                    <a:bodyPr/>
                    <a:lstStyle/>
                    <a:p>
                      <a:pPr algn="l"/>
                      <a:r>
                        <a:rPr lang="it-IT" b="1">
                          <a:solidFill>
                            <a:srgbClr val="19418A"/>
                          </a:solidFill>
                        </a:rPr>
                        <a:t>  Cluster 4 </a:t>
                      </a:r>
                      <a:r>
                        <a:rPr lang="it-IT" sz="1300" b="1">
                          <a:solidFill>
                            <a:srgbClr val="19418A"/>
                          </a:solidFill>
                        </a:rPr>
                        <a:t>– Digital, Industry &amp; Space</a:t>
                      </a:r>
                    </a:p>
                  </a:txBody>
                  <a:tcPr/>
                </a:tc>
                <a:tc>
                  <a:txBody>
                    <a:bodyPr/>
                    <a:lstStyle/>
                    <a:p>
                      <a:r>
                        <a:rPr lang="it-IT"/>
                        <a:t>      13-14 </a:t>
                      </a:r>
                      <a:r>
                        <a:rPr lang="it-IT" err="1"/>
                        <a:t>may</a:t>
                      </a:r>
                      <a:r>
                        <a:rPr lang="it-IT"/>
                        <a:t> | </a:t>
                      </a:r>
                      <a:r>
                        <a:rPr lang="it-IT" i="1"/>
                        <a:t>online</a:t>
                      </a:r>
                    </a:p>
                  </a:txBody>
                  <a:tcPr/>
                </a:tc>
                <a:tc>
                  <a:txBody>
                    <a:bodyPr/>
                    <a:lstStyle/>
                    <a:p>
                      <a:r>
                        <a:rPr lang="it-IT"/>
                        <a:t>      15 </a:t>
                      </a:r>
                      <a:r>
                        <a:rPr lang="it-IT" err="1"/>
                        <a:t>may</a:t>
                      </a:r>
                      <a:r>
                        <a:rPr lang="it-IT"/>
                        <a:t> | </a:t>
                      </a:r>
                      <a:r>
                        <a:rPr lang="it-IT" i="1" err="1"/>
                        <a:t>onsite</a:t>
                      </a:r>
                      <a:r>
                        <a:rPr lang="it-IT"/>
                        <a:t>, </a:t>
                      </a:r>
                      <a:r>
                        <a:rPr lang="it-IT" err="1"/>
                        <a:t>IndTech</a:t>
                      </a:r>
                      <a:r>
                        <a:rPr lang="it-IT"/>
                        <a:t> 2025 (</a:t>
                      </a:r>
                      <a:r>
                        <a:rPr lang="it-IT" err="1"/>
                        <a:t>Krakow</a:t>
                      </a:r>
                      <a:r>
                        <a:rPr lang="it-IT"/>
                        <a:t>)</a:t>
                      </a:r>
                    </a:p>
                  </a:txBody>
                  <a:tcPr/>
                </a:tc>
                <a:extLst>
                  <a:ext uri="{0D108BD9-81ED-4DB2-BD59-A6C34878D82A}">
                    <a16:rowId xmlns:a16="http://schemas.microsoft.com/office/drawing/2014/main" val="2439860254"/>
                  </a:ext>
                </a:extLst>
              </a:tr>
              <a:tr h="417795">
                <a:tc>
                  <a:txBody>
                    <a:bodyPr/>
                    <a:lstStyle/>
                    <a:p>
                      <a:pPr algn="l"/>
                      <a:r>
                        <a:rPr lang="it-IT" b="1">
                          <a:solidFill>
                            <a:srgbClr val="19418A"/>
                          </a:solidFill>
                        </a:rPr>
                        <a:t>  Cluster 5 </a:t>
                      </a:r>
                      <a:r>
                        <a:rPr lang="it-IT" sz="1300" b="1">
                          <a:solidFill>
                            <a:srgbClr val="19418A"/>
                          </a:solidFill>
                        </a:rPr>
                        <a:t>– </a:t>
                      </a:r>
                      <a:r>
                        <a:rPr lang="it-IT" sz="1300" b="1" err="1">
                          <a:solidFill>
                            <a:srgbClr val="19418A"/>
                          </a:solidFill>
                        </a:rPr>
                        <a:t>Climate</a:t>
                      </a:r>
                      <a:r>
                        <a:rPr lang="it-IT" sz="1300" b="1">
                          <a:solidFill>
                            <a:srgbClr val="19418A"/>
                          </a:solidFill>
                        </a:rPr>
                        <a:t>, Energy &amp; </a:t>
                      </a:r>
                      <a:r>
                        <a:rPr lang="it-IT" sz="1300" b="1" err="1">
                          <a:solidFill>
                            <a:srgbClr val="19418A"/>
                          </a:solidFill>
                        </a:rPr>
                        <a:t>Mobility</a:t>
                      </a:r>
                      <a:endParaRPr lang="it-IT" sz="1300" b="1">
                        <a:solidFill>
                          <a:srgbClr val="19418A"/>
                        </a:solidFill>
                      </a:endParaRPr>
                    </a:p>
                  </a:txBody>
                  <a:tcPr/>
                </a:tc>
                <a:tc>
                  <a:txBody>
                    <a:bodyPr/>
                    <a:lstStyle/>
                    <a:p>
                      <a:r>
                        <a:rPr lang="it-IT"/>
                        <a:t>      6 </a:t>
                      </a:r>
                      <a:r>
                        <a:rPr lang="it-IT" err="1"/>
                        <a:t>may</a:t>
                      </a:r>
                      <a:r>
                        <a:rPr lang="it-IT"/>
                        <a:t> | </a:t>
                      </a:r>
                      <a:r>
                        <a:rPr lang="it-IT" i="1" err="1"/>
                        <a:t>onsite</a:t>
                      </a:r>
                      <a:endParaRPr lang="it-IT" i="1"/>
                    </a:p>
                  </a:txBody>
                  <a:tcPr/>
                </a:tc>
                <a:tc>
                  <a:txBody>
                    <a:bodyPr/>
                    <a:lstStyle/>
                    <a:p>
                      <a:r>
                        <a:rPr lang="it-IT"/>
                        <a:t>      6 </a:t>
                      </a:r>
                      <a:r>
                        <a:rPr lang="it-IT" err="1"/>
                        <a:t>may</a:t>
                      </a:r>
                      <a:r>
                        <a:rPr lang="it-IT"/>
                        <a:t> | </a:t>
                      </a:r>
                      <a:r>
                        <a:rPr lang="it-IT" i="1" err="1"/>
                        <a:t>onsite</a:t>
                      </a:r>
                      <a:endParaRPr lang="it-IT" i="1"/>
                    </a:p>
                  </a:txBody>
                  <a:tcPr/>
                </a:tc>
                <a:extLst>
                  <a:ext uri="{0D108BD9-81ED-4DB2-BD59-A6C34878D82A}">
                    <a16:rowId xmlns:a16="http://schemas.microsoft.com/office/drawing/2014/main" val="978549236"/>
                  </a:ext>
                </a:extLst>
              </a:tr>
              <a:tr h="580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a:solidFill>
                            <a:srgbClr val="19418A"/>
                          </a:solidFill>
                        </a:rPr>
                        <a:t>  Cluster 6 </a:t>
                      </a:r>
                      <a:r>
                        <a:rPr lang="it-IT" sz="1300" b="1">
                          <a:solidFill>
                            <a:srgbClr val="19418A"/>
                          </a:solidFill>
                        </a:rPr>
                        <a:t>- Food, </a:t>
                      </a:r>
                      <a:r>
                        <a:rPr lang="it-IT" sz="1300" b="1" err="1">
                          <a:solidFill>
                            <a:srgbClr val="19418A"/>
                          </a:solidFill>
                        </a:rPr>
                        <a:t>Bioeconomy</a:t>
                      </a:r>
                      <a:r>
                        <a:rPr lang="it-IT" sz="1300" b="1">
                          <a:solidFill>
                            <a:srgbClr val="19418A"/>
                          </a:solidFill>
                        </a:rPr>
                        <a:t>, Natural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300" b="1">
                          <a:solidFill>
                            <a:srgbClr val="19418A"/>
                          </a:solidFill>
                        </a:rPr>
                        <a:t>   </a:t>
                      </a:r>
                      <a:r>
                        <a:rPr lang="it-IT" sz="1300" b="1" err="1">
                          <a:solidFill>
                            <a:srgbClr val="19418A"/>
                          </a:solidFill>
                        </a:rPr>
                        <a:t>Resources</a:t>
                      </a:r>
                      <a:r>
                        <a:rPr lang="it-IT" sz="1300" b="1">
                          <a:solidFill>
                            <a:srgbClr val="19418A"/>
                          </a:solidFill>
                        </a:rPr>
                        <a:t>, </a:t>
                      </a:r>
                      <a:r>
                        <a:rPr lang="it-IT" sz="1300" b="1" err="1">
                          <a:solidFill>
                            <a:srgbClr val="19418A"/>
                          </a:solidFill>
                        </a:rPr>
                        <a:t>Agriculture</a:t>
                      </a:r>
                      <a:r>
                        <a:rPr lang="it-IT" sz="1300" b="1">
                          <a:solidFill>
                            <a:srgbClr val="19418A"/>
                          </a:solidFill>
                        </a:rPr>
                        <a:t> &amp; Environment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t>      20-21 </a:t>
                      </a:r>
                      <a:r>
                        <a:rPr lang="it-IT" err="1"/>
                        <a:t>may</a:t>
                      </a:r>
                      <a:r>
                        <a:rPr lang="it-IT"/>
                        <a:t> | </a:t>
                      </a:r>
                      <a:r>
                        <a:rPr lang="it-IT" i="1"/>
                        <a:t>online</a:t>
                      </a:r>
                    </a:p>
                  </a:txBody>
                  <a:tcPr/>
                </a:tc>
                <a:tc>
                  <a:txBody>
                    <a:bodyPr/>
                    <a:lstStyle/>
                    <a:p>
                      <a:r>
                        <a:rPr lang="it-IT" dirty="0"/>
                        <a:t>      27 </a:t>
                      </a:r>
                      <a:r>
                        <a:rPr lang="it-IT" dirty="0" err="1"/>
                        <a:t>may</a:t>
                      </a:r>
                      <a:r>
                        <a:rPr lang="it-IT" dirty="0"/>
                        <a:t> | </a:t>
                      </a:r>
                      <a:r>
                        <a:rPr lang="it-IT" i="1" dirty="0" err="1"/>
                        <a:t>onsite</a:t>
                      </a:r>
                      <a:r>
                        <a:rPr lang="it-IT" dirty="0"/>
                        <a:t>, </a:t>
                      </a:r>
                      <a:r>
                        <a:rPr lang="it-IT" dirty="0" err="1"/>
                        <a:t>Warsaw</a:t>
                      </a:r>
                      <a:endParaRPr lang="it-IT" dirty="0"/>
                    </a:p>
                  </a:txBody>
                  <a:tcPr/>
                </a:tc>
                <a:extLst>
                  <a:ext uri="{0D108BD9-81ED-4DB2-BD59-A6C34878D82A}">
                    <a16:rowId xmlns:a16="http://schemas.microsoft.com/office/drawing/2014/main" val="1260509826"/>
                  </a:ext>
                </a:extLst>
              </a:tr>
              <a:tr h="417795">
                <a:tc>
                  <a:txBody>
                    <a:bodyPr/>
                    <a:lstStyle/>
                    <a:p>
                      <a:pPr algn="l"/>
                      <a:r>
                        <a:rPr lang="it-IT" b="1">
                          <a:solidFill>
                            <a:srgbClr val="19418A"/>
                          </a:solidFill>
                        </a:rPr>
                        <a:t>  WIDERA</a:t>
                      </a:r>
                    </a:p>
                  </a:txBody>
                  <a:tcPr/>
                </a:tc>
                <a:tc>
                  <a:txBody>
                    <a:bodyPr/>
                    <a:lstStyle/>
                    <a:p>
                      <a:r>
                        <a:rPr lang="it-IT"/>
                        <a:t>      20 </a:t>
                      </a:r>
                      <a:r>
                        <a:rPr lang="it-IT" err="1"/>
                        <a:t>may</a:t>
                      </a:r>
                      <a:r>
                        <a:rPr lang="it-IT"/>
                        <a:t> | </a:t>
                      </a:r>
                      <a:r>
                        <a:rPr lang="it-IT" i="1"/>
                        <a:t>online</a:t>
                      </a:r>
                    </a:p>
                  </a:txBody>
                  <a:tcPr/>
                </a:tc>
                <a:tc>
                  <a:txBody>
                    <a:bodyPr/>
                    <a:lstStyle/>
                    <a:p>
                      <a:r>
                        <a:rPr lang="it-IT" dirty="0"/>
                        <a:t>      </a:t>
                      </a:r>
                    </a:p>
                  </a:txBody>
                  <a:tcPr/>
                </a:tc>
                <a:extLst>
                  <a:ext uri="{0D108BD9-81ED-4DB2-BD59-A6C34878D82A}">
                    <a16:rowId xmlns:a16="http://schemas.microsoft.com/office/drawing/2014/main" val="2006246301"/>
                  </a:ext>
                </a:extLst>
              </a:tr>
            </a:tbl>
          </a:graphicData>
        </a:graphic>
      </p:graphicFrame>
      <p:pic>
        <p:nvPicPr>
          <p:cNvPr id="3" name="Immagine 2" descr="Immagine che contiene Elementi grafici, grafica, clipart, cartone animato&#10;&#10;Il contenuto generato dall'IA potrebbe non essere corretto.">
            <a:extLst>
              <a:ext uri="{FF2B5EF4-FFF2-40B4-BE49-F238E27FC236}">
                <a16:creationId xmlns:a16="http://schemas.microsoft.com/office/drawing/2014/main" id="{F9D1E0FC-50FD-57E9-9780-C4191FE32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09" y="5495925"/>
            <a:ext cx="2581866" cy="1181721"/>
          </a:xfrm>
          <a:prstGeom prst="rect">
            <a:avLst/>
          </a:prstGeom>
        </p:spPr>
      </p:pic>
    </p:spTree>
    <p:extLst>
      <p:ext uri="{BB962C8B-B14F-4D97-AF65-F5344CB8AC3E}">
        <p14:creationId xmlns:p14="http://schemas.microsoft.com/office/powerpoint/2010/main" val="306759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4D0F3E-A0C5-3533-BD3F-6986050EDA83}"/>
              </a:ext>
            </a:extLst>
          </p:cNvPr>
          <p:cNvSpPr>
            <a:spLocks noGrp="1"/>
          </p:cNvSpPr>
          <p:nvPr>
            <p:ph type="title"/>
          </p:nvPr>
        </p:nvSpPr>
        <p:spPr>
          <a:xfrm>
            <a:off x="894734" y="741680"/>
            <a:ext cx="10459065" cy="732830"/>
          </a:xfrm>
        </p:spPr>
        <p:txBody>
          <a:bodyPr/>
          <a:lstStyle/>
          <a:p>
            <a:r>
              <a:rPr lang="it-IT" u="none"/>
              <a:t>Brokerage events:</a:t>
            </a:r>
            <a:endParaRPr lang="en-GB" u="none" dirty="0"/>
          </a:p>
        </p:txBody>
      </p:sp>
      <p:pic>
        <p:nvPicPr>
          <p:cNvPr id="5" name="Segnaposto contenuto 4">
            <a:extLst>
              <a:ext uri="{FF2B5EF4-FFF2-40B4-BE49-F238E27FC236}">
                <a16:creationId xmlns:a16="http://schemas.microsoft.com/office/drawing/2014/main" id="{C97965FF-64D6-C6B3-A30E-5CFAAB0D6A6D}"/>
              </a:ext>
            </a:extLst>
          </p:cNvPr>
          <p:cNvPicPr>
            <a:picLocks noGrp="1" noChangeAspect="1"/>
          </p:cNvPicPr>
          <p:nvPr>
            <p:ph idx="1"/>
          </p:nvPr>
        </p:nvPicPr>
        <p:blipFill>
          <a:blip r:embed="rId2"/>
          <a:stretch>
            <a:fillRect/>
          </a:stretch>
        </p:blipFill>
        <p:spPr>
          <a:xfrm>
            <a:off x="1452880" y="1474510"/>
            <a:ext cx="9080486" cy="4351338"/>
          </a:xfrm>
        </p:spPr>
      </p:pic>
      <p:sp>
        <p:nvSpPr>
          <p:cNvPr id="6" name="Titolo 1">
            <a:extLst>
              <a:ext uri="{FF2B5EF4-FFF2-40B4-BE49-F238E27FC236}">
                <a16:creationId xmlns:a16="http://schemas.microsoft.com/office/drawing/2014/main" id="{A34B6FAE-87F1-DEB1-3705-08C634373F3B}"/>
              </a:ext>
            </a:extLst>
          </p:cNvPr>
          <p:cNvSpPr txBox="1">
            <a:spLocks/>
          </p:cNvSpPr>
          <p:nvPr/>
        </p:nvSpPr>
        <p:spPr>
          <a:xfrm>
            <a:off x="2494280" y="5629989"/>
            <a:ext cx="8244840" cy="6062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it-IT" sz="3200" b="1" u="heavy" kern="1200" baseline="0" dirty="0">
                <a:solidFill>
                  <a:schemeClr val="tx1"/>
                </a:solidFill>
                <a:uFill>
                  <a:solidFill>
                    <a:srgbClr val="19418A"/>
                  </a:solidFill>
                </a:uFill>
                <a:latin typeface="+mj-lt"/>
                <a:ea typeface="+mj-ea"/>
                <a:cs typeface="+mj-cs"/>
              </a:defRPr>
            </a:lvl1pPr>
          </a:lstStyle>
          <a:p>
            <a:pPr algn="ctr"/>
            <a:endParaRPr lang="en-GB" u="none" dirty="0"/>
          </a:p>
        </p:txBody>
      </p:sp>
      <p:sp>
        <p:nvSpPr>
          <p:cNvPr id="8" name="CasellaDiTesto 7">
            <a:extLst>
              <a:ext uri="{FF2B5EF4-FFF2-40B4-BE49-F238E27FC236}">
                <a16:creationId xmlns:a16="http://schemas.microsoft.com/office/drawing/2014/main" id="{6EB88BEE-A72F-9484-6F91-1EDF74F56FF7}"/>
              </a:ext>
            </a:extLst>
          </p:cNvPr>
          <p:cNvSpPr txBox="1"/>
          <p:nvPr/>
        </p:nvSpPr>
        <p:spPr>
          <a:xfrm>
            <a:off x="4176450" y="5661720"/>
            <a:ext cx="4306529" cy="369332"/>
          </a:xfrm>
          <a:prstGeom prst="rect">
            <a:avLst/>
          </a:prstGeom>
          <a:noFill/>
        </p:spPr>
        <p:txBody>
          <a:bodyPr wrap="square">
            <a:spAutoFit/>
          </a:bodyPr>
          <a:lstStyle/>
          <a:p>
            <a:r>
              <a:rPr lang="en-GB" b="1" u="sng" dirty="0">
                <a:solidFill>
                  <a:srgbClr val="C00000"/>
                </a:solidFill>
              </a:rPr>
              <a:t>https://b2match.com/e/care4bio-2025</a:t>
            </a:r>
          </a:p>
        </p:txBody>
      </p:sp>
    </p:spTree>
    <p:extLst>
      <p:ext uri="{BB962C8B-B14F-4D97-AF65-F5344CB8AC3E}">
        <p14:creationId xmlns:p14="http://schemas.microsoft.com/office/powerpoint/2010/main" val="390899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EE68BA-15C2-19EC-98AF-E451C8B05F58}"/>
              </a:ext>
            </a:extLst>
          </p:cNvPr>
          <p:cNvSpPr>
            <a:spLocks noGrp="1"/>
          </p:cNvSpPr>
          <p:nvPr>
            <p:ph type="title"/>
          </p:nvPr>
        </p:nvSpPr>
        <p:spPr/>
        <p:txBody>
          <a:bodyPr>
            <a:normAutofit fontScale="90000"/>
          </a:bodyPr>
          <a:lstStyle/>
          <a:p>
            <a:pPr algn="ctr"/>
            <a:r>
              <a:rPr lang="en-GB" u="none" dirty="0"/>
              <a:t>Horizon work programmes for 2025 show clear shift to competitiveness</a:t>
            </a:r>
          </a:p>
        </p:txBody>
      </p:sp>
      <p:sp>
        <p:nvSpPr>
          <p:cNvPr id="3" name="Segnaposto contenuto 2">
            <a:extLst>
              <a:ext uri="{FF2B5EF4-FFF2-40B4-BE49-F238E27FC236}">
                <a16:creationId xmlns:a16="http://schemas.microsoft.com/office/drawing/2014/main" id="{27896DDE-BD92-7891-E3A8-D46AB356AFE2}"/>
              </a:ext>
            </a:extLst>
          </p:cNvPr>
          <p:cNvSpPr>
            <a:spLocks noGrp="1"/>
          </p:cNvSpPr>
          <p:nvPr>
            <p:ph idx="1"/>
          </p:nvPr>
        </p:nvSpPr>
        <p:spPr>
          <a:xfrm>
            <a:off x="838200" y="2300748"/>
            <a:ext cx="4363065" cy="2615381"/>
          </a:xfrm>
        </p:spPr>
        <p:txBody>
          <a:bodyPr/>
          <a:lstStyle/>
          <a:p>
            <a:pPr marL="0" indent="0">
              <a:buNone/>
            </a:pPr>
            <a:r>
              <a:rPr lang="en-GB" b="0" i="1" dirty="0">
                <a:solidFill>
                  <a:srgbClr val="0A0A0A"/>
                </a:solidFill>
                <a:effectLst/>
                <a:latin typeface="Open Sans" panose="020B0606030504020204" pitchFamily="34" charset="0"/>
              </a:rPr>
              <a:t>An official pre-publication of draft documents outlines €7.2 billion in calls for proposals backed by simpler administration </a:t>
            </a:r>
          </a:p>
          <a:p>
            <a:pPr marL="0" indent="0">
              <a:buNone/>
            </a:pPr>
            <a:endParaRPr lang="en-GB" i="1" dirty="0">
              <a:solidFill>
                <a:srgbClr val="0A0A0A"/>
              </a:solidFill>
              <a:latin typeface="Open Sans" panose="020B0606030504020204" pitchFamily="34" charset="0"/>
            </a:endParaRPr>
          </a:p>
          <a:p>
            <a:pPr marL="0" indent="0">
              <a:buNone/>
            </a:pPr>
            <a:endParaRPr lang="en-GB" dirty="0"/>
          </a:p>
        </p:txBody>
      </p:sp>
      <p:pic>
        <p:nvPicPr>
          <p:cNvPr id="5" name="Immagine 4">
            <a:extLst>
              <a:ext uri="{FF2B5EF4-FFF2-40B4-BE49-F238E27FC236}">
                <a16:creationId xmlns:a16="http://schemas.microsoft.com/office/drawing/2014/main" id="{3E0D1A34-E5E5-1B32-C894-2412AA0141E0}"/>
              </a:ext>
            </a:extLst>
          </p:cNvPr>
          <p:cNvPicPr>
            <a:picLocks noChangeAspect="1"/>
          </p:cNvPicPr>
          <p:nvPr/>
        </p:nvPicPr>
        <p:blipFill>
          <a:blip r:embed="rId2"/>
          <a:stretch>
            <a:fillRect/>
          </a:stretch>
        </p:blipFill>
        <p:spPr>
          <a:xfrm>
            <a:off x="5826925" y="1905937"/>
            <a:ext cx="6289773" cy="3484041"/>
          </a:xfrm>
          <a:prstGeom prst="rect">
            <a:avLst/>
          </a:prstGeom>
        </p:spPr>
      </p:pic>
      <p:sp>
        <p:nvSpPr>
          <p:cNvPr id="6" name="Titolo 1">
            <a:extLst>
              <a:ext uri="{FF2B5EF4-FFF2-40B4-BE49-F238E27FC236}">
                <a16:creationId xmlns:a16="http://schemas.microsoft.com/office/drawing/2014/main" id="{CFFDF946-B757-2441-622D-73F2B6865C90}"/>
              </a:ext>
            </a:extLst>
          </p:cNvPr>
          <p:cNvSpPr txBox="1">
            <a:spLocks/>
          </p:cNvSpPr>
          <p:nvPr/>
        </p:nvSpPr>
        <p:spPr>
          <a:xfrm>
            <a:off x="1700407" y="5863828"/>
            <a:ext cx="8791186" cy="4643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lang="it-IT" sz="3200" b="1" u="heavy" kern="1200" baseline="0" dirty="0">
                <a:solidFill>
                  <a:schemeClr val="tx1"/>
                </a:solidFill>
                <a:uFill>
                  <a:solidFill>
                    <a:srgbClr val="19418A"/>
                  </a:solidFill>
                </a:uFill>
                <a:latin typeface="+mj-lt"/>
                <a:ea typeface="+mj-ea"/>
                <a:cs typeface="+mj-cs"/>
              </a:defRPr>
            </a:lvl1pPr>
          </a:lstStyle>
          <a:p>
            <a:pPr algn="ctr"/>
            <a:endParaRPr lang="en-GB" u="none" dirty="0"/>
          </a:p>
        </p:txBody>
      </p:sp>
      <p:sp>
        <p:nvSpPr>
          <p:cNvPr id="8" name="CasellaDiTesto 7">
            <a:extLst>
              <a:ext uri="{FF2B5EF4-FFF2-40B4-BE49-F238E27FC236}">
                <a16:creationId xmlns:a16="http://schemas.microsoft.com/office/drawing/2014/main" id="{928FDAF4-62ED-12ED-E947-9637ED0BDE2E}"/>
              </a:ext>
            </a:extLst>
          </p:cNvPr>
          <p:cNvSpPr txBox="1"/>
          <p:nvPr/>
        </p:nvSpPr>
        <p:spPr>
          <a:xfrm>
            <a:off x="3048000" y="5605227"/>
            <a:ext cx="6096000" cy="400110"/>
          </a:xfrm>
          <a:prstGeom prst="rect">
            <a:avLst/>
          </a:prstGeom>
          <a:noFill/>
        </p:spPr>
        <p:txBody>
          <a:bodyPr wrap="square">
            <a:spAutoFit/>
          </a:bodyPr>
          <a:lstStyle/>
          <a:p>
            <a:pPr algn="ctr"/>
            <a:r>
              <a:rPr lang="en-GB" sz="2000" u="sng" dirty="0"/>
              <a:t>https://tinyurl.com/wy7bsdjx</a:t>
            </a:r>
          </a:p>
        </p:txBody>
      </p:sp>
    </p:spTree>
    <p:extLst>
      <p:ext uri="{BB962C8B-B14F-4D97-AF65-F5344CB8AC3E}">
        <p14:creationId xmlns:p14="http://schemas.microsoft.com/office/powerpoint/2010/main" val="331220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650B6-A093-565A-D43D-6B3B05923D06}"/>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94811D3C-63C8-D41C-008C-C3494477F7B3}"/>
              </a:ext>
            </a:extLst>
          </p:cNvPr>
          <p:cNvSpPr>
            <a:spLocks noGrp="1"/>
          </p:cNvSpPr>
          <p:nvPr>
            <p:ph type="title"/>
          </p:nvPr>
        </p:nvSpPr>
        <p:spPr>
          <a:xfrm>
            <a:off x="1054025" y="2678865"/>
            <a:ext cx="10515600" cy="928688"/>
          </a:xfrm>
        </p:spPr>
        <p:txBody>
          <a:bodyPr>
            <a:noAutofit/>
          </a:bodyPr>
          <a:lstStyle/>
          <a:p>
            <a:r>
              <a:rPr lang="it-IT" sz="4800" u="none" dirty="0">
                <a:solidFill>
                  <a:schemeClr val="accent1">
                    <a:lumMod val="75000"/>
                  </a:schemeClr>
                </a:solidFill>
                <a:latin typeface="Poppins" panose="00000500000000000000" pitchFamily="2" charset="0"/>
                <a:cs typeface="Poppins" panose="00000500000000000000" pitchFamily="2" charset="0"/>
              </a:rPr>
              <a:t>DRAFT ORIENTATION WP 2026-27</a:t>
            </a:r>
          </a:p>
        </p:txBody>
      </p:sp>
    </p:spTree>
    <p:extLst>
      <p:ext uri="{BB962C8B-B14F-4D97-AF65-F5344CB8AC3E}">
        <p14:creationId xmlns:p14="http://schemas.microsoft.com/office/powerpoint/2010/main" val="3571117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55156950-2D9C-7185-F69E-FDDEBCEC5A2C}"/>
              </a:ext>
            </a:extLst>
          </p:cNvPr>
          <p:cNvSpPr>
            <a:spLocks noGrp="1"/>
          </p:cNvSpPr>
          <p:nvPr>
            <p:ph sz="half" idx="1"/>
          </p:nvPr>
        </p:nvSpPr>
        <p:spPr/>
        <p:txBody>
          <a:bodyPr/>
          <a:lstStyle/>
          <a:p>
            <a:endParaRPr lang="it-IT"/>
          </a:p>
        </p:txBody>
      </p:sp>
      <p:sp>
        <p:nvSpPr>
          <p:cNvPr id="3" name="Titolo 2">
            <a:extLst>
              <a:ext uri="{FF2B5EF4-FFF2-40B4-BE49-F238E27FC236}">
                <a16:creationId xmlns:a16="http://schemas.microsoft.com/office/drawing/2014/main" id="{6CBF265E-69C7-C836-07B4-35061F921FA3}"/>
              </a:ext>
            </a:extLst>
          </p:cNvPr>
          <p:cNvSpPr>
            <a:spLocks noGrp="1"/>
          </p:cNvSpPr>
          <p:nvPr>
            <p:ph type="title"/>
          </p:nvPr>
        </p:nvSpPr>
        <p:spPr/>
        <p:txBody>
          <a:bodyPr/>
          <a:lstStyle/>
          <a:p>
            <a:endParaRPr lang="it-IT" dirty="0"/>
          </a:p>
        </p:txBody>
      </p:sp>
      <p:pic>
        <p:nvPicPr>
          <p:cNvPr id="4" name="Immagine 3">
            <a:extLst>
              <a:ext uri="{FF2B5EF4-FFF2-40B4-BE49-F238E27FC236}">
                <a16:creationId xmlns:a16="http://schemas.microsoft.com/office/drawing/2014/main" id="{897C2A9C-2076-8823-07B3-6388593FA3D3}"/>
              </a:ext>
            </a:extLst>
          </p:cNvPr>
          <p:cNvPicPr>
            <a:picLocks noChangeAspect="1"/>
          </p:cNvPicPr>
          <p:nvPr/>
        </p:nvPicPr>
        <p:blipFill>
          <a:blip r:embed="rId2"/>
          <a:stretch>
            <a:fillRect/>
          </a:stretch>
        </p:blipFill>
        <p:spPr>
          <a:xfrm>
            <a:off x="1966625" y="1803746"/>
            <a:ext cx="7959485" cy="4373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sellaDiTesto 4">
            <a:extLst>
              <a:ext uri="{FF2B5EF4-FFF2-40B4-BE49-F238E27FC236}">
                <a16:creationId xmlns:a16="http://schemas.microsoft.com/office/drawing/2014/main" id="{A402FE45-A490-A7B1-F5A0-A619AF561C5D}"/>
              </a:ext>
            </a:extLst>
          </p:cNvPr>
          <p:cNvSpPr txBox="1"/>
          <p:nvPr/>
        </p:nvSpPr>
        <p:spPr>
          <a:xfrm>
            <a:off x="598039" y="810845"/>
            <a:ext cx="4593019"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it-IT"/>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a:t>WP 2026-2027</a:t>
            </a:r>
          </a:p>
          <a:p>
            <a:r>
              <a:rPr lang="it-IT"/>
              <a:t>Content Definition</a:t>
            </a:r>
          </a:p>
        </p:txBody>
      </p:sp>
    </p:spTree>
    <p:extLst>
      <p:ext uri="{BB962C8B-B14F-4D97-AF65-F5344CB8AC3E}">
        <p14:creationId xmlns:p14="http://schemas.microsoft.com/office/powerpoint/2010/main" val="803443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412819CD-D358-3AF5-D99C-6F282BD44CA3}"/>
              </a:ext>
            </a:extLst>
          </p:cNvPr>
          <p:cNvSpPr>
            <a:spLocks noGrp="1"/>
          </p:cNvSpPr>
          <p:nvPr>
            <p:ph sz="half" idx="1"/>
          </p:nvPr>
        </p:nvSpPr>
        <p:spPr>
          <a:xfrm>
            <a:off x="873760" y="2384981"/>
            <a:ext cx="10515600" cy="3223895"/>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l">
              <a:buNone/>
            </a:pPr>
            <a:r>
              <a:rPr lang="en-US" sz="2000" b="1" i="0">
                <a:solidFill>
                  <a:srgbClr val="0A0A0A"/>
                </a:solidFill>
                <a:effectLst/>
                <a:latin typeface="Aptos" panose="020B0004020202020204" pitchFamily="34" charset="0"/>
              </a:rPr>
              <a:t>2026-27 Draft Orientation</a:t>
            </a:r>
            <a:endParaRPr lang="en-US" sz="2000" b="0" i="0">
              <a:solidFill>
                <a:srgbClr val="0A0A0A"/>
              </a:solidFill>
              <a:effectLst/>
              <a:latin typeface="Aptos" panose="020B0004020202020204" pitchFamily="34" charset="0"/>
            </a:endParaRPr>
          </a:p>
          <a:p>
            <a:pPr algn="l">
              <a:buFont typeface="Arial" panose="020B0604020202020204" pitchFamily="34" charset="0"/>
              <a:buChar char="•"/>
            </a:pPr>
            <a:r>
              <a:rPr lang="en-US" sz="2000" b="0" i="0">
                <a:solidFill>
                  <a:srgbClr val="0A0A0A"/>
                </a:solidFill>
                <a:effectLst/>
                <a:latin typeface="Aptos" panose="020B0004020202020204" pitchFamily="34" charset="0"/>
              </a:rPr>
              <a:t>Cities Mission: </a:t>
            </a:r>
            <a:r>
              <a:rPr lang="en-US" sz="2000" b="0" i="0" u="none" strike="noStrike">
                <a:solidFill>
                  <a:srgbClr val="0767A1"/>
                </a:solidFill>
                <a:effectLst/>
                <a:latin typeface="Aptos" panose="020B0004020202020204" pitchFamily="34" charset="0"/>
                <a:hlinkClick r:id="rId2"/>
              </a:rPr>
              <a:t>January 2025</a:t>
            </a:r>
            <a:endParaRPr lang="en-US" sz="2000" b="0" i="0">
              <a:solidFill>
                <a:srgbClr val="0A0A0A"/>
              </a:solidFill>
              <a:effectLst/>
              <a:latin typeface="Aptos" panose="020B0004020202020204" pitchFamily="34" charset="0"/>
            </a:endParaRPr>
          </a:p>
          <a:p>
            <a:pPr algn="l">
              <a:buFont typeface="Arial" panose="020B0604020202020204" pitchFamily="34" charset="0"/>
              <a:buChar char="•"/>
            </a:pPr>
            <a:r>
              <a:rPr lang="en-US" sz="2000" b="0" i="0">
                <a:solidFill>
                  <a:srgbClr val="0A0A0A"/>
                </a:solidFill>
                <a:effectLst/>
                <a:latin typeface="Aptos" panose="020B0004020202020204" pitchFamily="34" charset="0"/>
              </a:rPr>
              <a:t>Culture, Creativity and Inclusive Society: </a:t>
            </a:r>
            <a:r>
              <a:rPr lang="en-US" sz="2000" b="0" i="0" u="none" strike="noStrike">
                <a:solidFill>
                  <a:srgbClr val="0767A1"/>
                </a:solidFill>
                <a:effectLst/>
                <a:latin typeface="Aptos" panose="020B0004020202020204" pitchFamily="34" charset="0"/>
                <a:hlinkClick r:id="rId3"/>
              </a:rPr>
              <a:t>workshop destination 1</a:t>
            </a:r>
            <a:r>
              <a:rPr lang="en-US" sz="2000" b="0" i="0">
                <a:solidFill>
                  <a:srgbClr val="0A0A0A"/>
                </a:solidFill>
                <a:effectLst/>
                <a:latin typeface="Aptos" panose="020B0004020202020204" pitchFamily="34" charset="0"/>
              </a:rPr>
              <a:t>, </a:t>
            </a:r>
            <a:r>
              <a:rPr lang="en-US" sz="2000" b="0" i="0" u="none" strike="noStrike">
                <a:solidFill>
                  <a:srgbClr val="0767A1"/>
                </a:solidFill>
                <a:effectLst/>
                <a:latin typeface="Aptos" panose="020B0004020202020204" pitchFamily="34" charset="0"/>
                <a:hlinkClick r:id="rId4"/>
              </a:rPr>
              <a:t>workshop destination 2</a:t>
            </a:r>
            <a:r>
              <a:rPr lang="en-US" sz="2000" b="0" i="0">
                <a:solidFill>
                  <a:srgbClr val="0A0A0A"/>
                </a:solidFill>
                <a:effectLst/>
                <a:latin typeface="Aptos" panose="020B0004020202020204" pitchFamily="34" charset="0"/>
              </a:rPr>
              <a:t>, </a:t>
            </a:r>
            <a:r>
              <a:rPr lang="en-US" sz="2000" b="0" i="0" u="none" strike="noStrike">
                <a:solidFill>
                  <a:srgbClr val="0767A1"/>
                </a:solidFill>
                <a:effectLst/>
                <a:latin typeface="Aptos" panose="020B0004020202020204" pitchFamily="34" charset="0"/>
                <a:hlinkClick r:id="rId5"/>
              </a:rPr>
              <a:t>workshop destination 3</a:t>
            </a:r>
            <a:endParaRPr lang="en-US" sz="2000" b="0" i="0">
              <a:solidFill>
                <a:srgbClr val="0A0A0A"/>
              </a:solidFill>
              <a:effectLst/>
              <a:latin typeface="Aptos" panose="020B0004020202020204" pitchFamily="34" charset="0"/>
            </a:endParaRPr>
          </a:p>
          <a:p>
            <a:pPr algn="l">
              <a:buFont typeface="Arial" panose="020B0604020202020204" pitchFamily="34" charset="0"/>
              <a:buChar char="•"/>
            </a:pPr>
            <a:r>
              <a:rPr lang="en-US" sz="2000" b="0" i="0">
                <a:solidFill>
                  <a:srgbClr val="0A0A0A"/>
                </a:solidFill>
                <a:effectLst/>
                <a:latin typeface="Aptos" panose="020B0004020202020204" pitchFamily="34" charset="0"/>
              </a:rPr>
              <a:t>Widening: </a:t>
            </a:r>
            <a:r>
              <a:rPr lang="en-US" sz="2000" b="0" i="0" u="none" strike="noStrike">
                <a:solidFill>
                  <a:srgbClr val="0767A1"/>
                </a:solidFill>
                <a:effectLst/>
                <a:latin typeface="Aptos" panose="020B0004020202020204" pitchFamily="34" charset="0"/>
                <a:hlinkClick r:id="rId6"/>
              </a:rPr>
              <a:t>February 2025</a:t>
            </a:r>
            <a:endParaRPr lang="en-US" sz="2000" b="0" i="0">
              <a:solidFill>
                <a:srgbClr val="0A0A0A"/>
              </a:solidFill>
              <a:effectLst/>
              <a:latin typeface="Aptos" panose="020B0004020202020204" pitchFamily="34" charset="0"/>
            </a:endParaRPr>
          </a:p>
          <a:p>
            <a:pPr algn="l">
              <a:buFont typeface="Arial" panose="020B0604020202020204" pitchFamily="34" charset="0"/>
              <a:buChar char="•"/>
            </a:pPr>
            <a:r>
              <a:rPr lang="en-US" sz="2000" b="0" i="0">
                <a:solidFill>
                  <a:srgbClr val="0A0A0A"/>
                </a:solidFill>
                <a:effectLst/>
                <a:latin typeface="Aptos" panose="020B0004020202020204" pitchFamily="34" charset="0"/>
              </a:rPr>
              <a:t>ERA: </a:t>
            </a:r>
            <a:r>
              <a:rPr lang="en-US" sz="2000" b="0" i="0" u="none" strike="noStrike">
                <a:solidFill>
                  <a:srgbClr val="0767A1"/>
                </a:solidFill>
                <a:effectLst/>
                <a:latin typeface="Aptos" panose="020B0004020202020204" pitchFamily="34" charset="0"/>
                <a:hlinkClick r:id="rId7"/>
              </a:rPr>
              <a:t>February 2025</a:t>
            </a:r>
            <a:endParaRPr lang="en-US" sz="2000" b="0" i="0">
              <a:solidFill>
                <a:srgbClr val="0A0A0A"/>
              </a:solidFill>
              <a:effectLst/>
              <a:latin typeface="Aptos" panose="020B0004020202020204" pitchFamily="34" charset="0"/>
            </a:endParaRPr>
          </a:p>
          <a:p>
            <a:pPr algn="l">
              <a:buFont typeface="Arial" panose="020B0604020202020204" pitchFamily="34" charset="0"/>
              <a:buChar char="•"/>
            </a:pPr>
            <a:r>
              <a:rPr lang="en-US" sz="2000" b="0" i="0">
                <a:solidFill>
                  <a:srgbClr val="0A0A0A"/>
                </a:solidFill>
                <a:effectLst/>
                <a:latin typeface="Aptos" panose="020B0004020202020204" pitchFamily="34" charset="0"/>
              </a:rPr>
              <a:t>Climate, energy and mobility: </a:t>
            </a:r>
            <a:r>
              <a:rPr lang="en-US" sz="2000" b="0" i="0" u="none" strike="noStrike">
                <a:solidFill>
                  <a:srgbClr val="0767A1"/>
                </a:solidFill>
                <a:effectLst/>
                <a:latin typeface="Aptos" panose="020B0004020202020204" pitchFamily="34" charset="0"/>
                <a:hlinkClick r:id="rId8"/>
              </a:rPr>
              <a:t>draft orientations February 2025</a:t>
            </a:r>
            <a:endParaRPr lang="en-US" sz="2000" b="0" i="0">
              <a:solidFill>
                <a:srgbClr val="0A0A0A"/>
              </a:solidFill>
              <a:effectLst/>
              <a:latin typeface="Aptos" panose="020B0004020202020204" pitchFamily="34" charset="0"/>
            </a:endParaRPr>
          </a:p>
          <a:p>
            <a:pPr algn="l">
              <a:buFont typeface="Arial" panose="020B0604020202020204" pitchFamily="34" charset="0"/>
              <a:buChar char="•"/>
            </a:pPr>
            <a:r>
              <a:rPr lang="en-US" sz="2000" b="0" i="0">
                <a:solidFill>
                  <a:srgbClr val="0A0A0A"/>
                </a:solidFill>
                <a:effectLst/>
                <a:latin typeface="Aptos" panose="020B0004020202020204" pitchFamily="34" charset="0"/>
              </a:rPr>
              <a:t>Climate adaptation Mission: </a:t>
            </a:r>
            <a:r>
              <a:rPr lang="en-US" sz="2000" b="0" i="0" u="none" strike="noStrike">
                <a:solidFill>
                  <a:srgbClr val="0767A1"/>
                </a:solidFill>
                <a:effectLst/>
                <a:latin typeface="Aptos" panose="020B0004020202020204" pitchFamily="34" charset="0"/>
                <a:hlinkClick r:id="rId9"/>
              </a:rPr>
              <a:t>topic ideas February 2025</a:t>
            </a:r>
            <a:endParaRPr lang="en-US" sz="2000" b="0" i="0">
              <a:solidFill>
                <a:srgbClr val="0A0A0A"/>
              </a:solidFill>
              <a:effectLst/>
              <a:latin typeface="Aptos" panose="020B0004020202020204" pitchFamily="34" charset="0"/>
            </a:endParaRPr>
          </a:p>
          <a:p>
            <a:pPr marL="0" indent="0">
              <a:buNone/>
            </a:pPr>
            <a:endParaRPr lang="it-IT" sz="2000">
              <a:latin typeface="Aptos" panose="020B0004020202020204" pitchFamily="34" charset="0"/>
            </a:endParaRPr>
          </a:p>
        </p:txBody>
      </p:sp>
      <p:sp>
        <p:nvSpPr>
          <p:cNvPr id="3" name="Titolo 2">
            <a:extLst>
              <a:ext uri="{FF2B5EF4-FFF2-40B4-BE49-F238E27FC236}">
                <a16:creationId xmlns:a16="http://schemas.microsoft.com/office/drawing/2014/main" id="{EC422E9C-C830-7A72-7E99-C75EA4E3DBD9}"/>
              </a:ext>
            </a:extLst>
          </p:cNvPr>
          <p:cNvSpPr>
            <a:spLocks noGrp="1"/>
          </p:cNvSpPr>
          <p:nvPr>
            <p:ph type="title"/>
          </p:nvPr>
        </p:nvSpPr>
        <p:spPr>
          <a:xfrm>
            <a:off x="838200" y="739576"/>
            <a:ext cx="10515600" cy="928688"/>
          </a:xfrm>
        </p:spPr>
        <p:txBody>
          <a:bodyPr>
            <a:normAutofit/>
          </a:bodyPr>
          <a:lstStyle/>
          <a:p>
            <a:r>
              <a:rPr lang="it-IT"/>
              <a:t>Science Business Papers </a:t>
            </a:r>
            <a:endParaRPr lang="it-IT" u="sng"/>
          </a:p>
        </p:txBody>
      </p:sp>
      <p:sp>
        <p:nvSpPr>
          <p:cNvPr id="5" name="CasellaDiTesto 4">
            <a:extLst>
              <a:ext uri="{FF2B5EF4-FFF2-40B4-BE49-F238E27FC236}">
                <a16:creationId xmlns:a16="http://schemas.microsoft.com/office/drawing/2014/main" id="{B933BC15-F665-04C8-F1E8-6860116E4D11}"/>
              </a:ext>
            </a:extLst>
          </p:cNvPr>
          <p:cNvSpPr txBox="1"/>
          <p:nvPr/>
        </p:nvSpPr>
        <p:spPr>
          <a:xfrm>
            <a:off x="838200" y="1456293"/>
            <a:ext cx="6096000" cy="369332"/>
          </a:xfrm>
          <a:prstGeom prst="rect">
            <a:avLst/>
          </a:prstGeom>
          <a:noFill/>
        </p:spPr>
        <p:txBody>
          <a:bodyPr wrap="square">
            <a:spAutoFit/>
          </a:bodyPr>
          <a:lstStyle/>
          <a:p>
            <a:r>
              <a:rPr lang="it-IT" u="sng">
                <a:hlinkClick r:id="rId10"/>
              </a:rPr>
              <a:t>https://sciencebusiness.net/horizon-papers</a:t>
            </a:r>
            <a:r>
              <a:rPr lang="it-IT" u="sng"/>
              <a:t> </a:t>
            </a:r>
            <a:r>
              <a:rPr lang="it-IT" sz="1800" u="sng"/>
              <a:t> </a:t>
            </a:r>
            <a:endParaRPr lang="it-IT"/>
          </a:p>
        </p:txBody>
      </p:sp>
    </p:spTree>
    <p:extLst>
      <p:ext uri="{BB962C8B-B14F-4D97-AF65-F5344CB8AC3E}">
        <p14:creationId xmlns:p14="http://schemas.microsoft.com/office/powerpoint/2010/main" val="278634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797165A-D189-5E99-5A11-CBB55BA4E90E}"/>
              </a:ext>
            </a:extLst>
          </p:cNvPr>
          <p:cNvPicPr>
            <a:picLocks noChangeAspect="1"/>
          </p:cNvPicPr>
          <p:nvPr/>
        </p:nvPicPr>
        <p:blipFill>
          <a:blip r:embed="rId2"/>
          <a:stretch>
            <a:fillRect/>
          </a:stretch>
        </p:blipFill>
        <p:spPr>
          <a:xfrm>
            <a:off x="2732491" y="1881202"/>
            <a:ext cx="7717353" cy="4240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sellaDiTesto 4">
            <a:extLst>
              <a:ext uri="{FF2B5EF4-FFF2-40B4-BE49-F238E27FC236}">
                <a16:creationId xmlns:a16="http://schemas.microsoft.com/office/drawing/2014/main" id="{32A6092F-B61A-7D9A-28B6-5659B5DDE08D}"/>
              </a:ext>
            </a:extLst>
          </p:cNvPr>
          <p:cNvSpPr txBox="1"/>
          <p:nvPr/>
        </p:nvSpPr>
        <p:spPr>
          <a:xfrm>
            <a:off x="752891" y="762000"/>
            <a:ext cx="489607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sz="2400" b="1"/>
              <a:t>WP 2025</a:t>
            </a:r>
          </a:p>
          <a:p>
            <a:pPr algn="ctr"/>
            <a:r>
              <a:rPr lang="it-IT" sz="2400" b="1"/>
              <a:t>Publication: May 2025 </a:t>
            </a:r>
            <a:r>
              <a:rPr lang="it-IT" sz="2400" b="1" i="1"/>
              <a:t>- </a:t>
            </a:r>
            <a:r>
              <a:rPr lang="it-IT" sz="2400" b="1" i="1" err="1"/>
              <a:t>mainly</a:t>
            </a:r>
            <a:endParaRPr lang="it-IT" sz="2400" b="1" i="1"/>
          </a:p>
        </p:txBody>
      </p:sp>
    </p:spTree>
    <p:extLst>
      <p:ext uri="{BB962C8B-B14F-4D97-AF65-F5344CB8AC3E}">
        <p14:creationId xmlns:p14="http://schemas.microsoft.com/office/powerpoint/2010/main" val="4116528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F90D45-0737-21C6-50DD-28619AED164F}"/>
              </a:ext>
            </a:extLst>
          </p:cNvPr>
          <p:cNvSpPr>
            <a:spLocks noGrp="1"/>
          </p:cNvSpPr>
          <p:nvPr>
            <p:ph type="title"/>
          </p:nvPr>
        </p:nvSpPr>
        <p:spPr/>
        <p:txBody>
          <a:bodyPr/>
          <a:lstStyle/>
          <a:p>
            <a:r>
              <a:rPr lang="it-IT" u="none" dirty="0"/>
              <a:t>Some </a:t>
            </a:r>
            <a:r>
              <a:rPr lang="it-IT" u="none" dirty="0" err="1"/>
              <a:t>Considerations</a:t>
            </a:r>
            <a:endParaRPr lang="it-IT" u="none" dirty="0"/>
          </a:p>
        </p:txBody>
      </p:sp>
      <p:sp>
        <p:nvSpPr>
          <p:cNvPr id="3" name="Segnaposto contenuto 2">
            <a:extLst>
              <a:ext uri="{FF2B5EF4-FFF2-40B4-BE49-F238E27FC236}">
                <a16:creationId xmlns:a16="http://schemas.microsoft.com/office/drawing/2014/main" id="{BE7BA56A-CF4D-F1A3-2E1F-D641C40CF262}"/>
              </a:ext>
            </a:extLst>
          </p:cNvPr>
          <p:cNvSpPr>
            <a:spLocks noGrp="1"/>
          </p:cNvSpPr>
          <p:nvPr>
            <p:ph idx="1"/>
          </p:nvPr>
        </p:nvSpPr>
        <p:spPr/>
        <p:txBody>
          <a:bodyPr>
            <a:normAutofit lnSpcReduction="10000"/>
          </a:bodyPr>
          <a:lstStyle/>
          <a:p>
            <a:pPr algn="l">
              <a:buFont typeface="Wingdings" panose="05000000000000000000" pitchFamily="2" charset="2"/>
              <a:buChar char="§"/>
            </a:pPr>
            <a:r>
              <a:rPr lang="en-US" sz="2400" b="0" i="0" u="none" strike="noStrike" baseline="0">
                <a:solidFill>
                  <a:srgbClr val="0D0D0D"/>
                </a:solidFill>
                <a:latin typeface="Aptos" panose="020B0004020202020204" pitchFamily="34" charset="0"/>
              </a:rPr>
              <a:t>Draft Orientations </a:t>
            </a:r>
            <a:r>
              <a:rPr lang="en-US" sz="2400" b="1" i="0" u="none" strike="noStrike" baseline="0">
                <a:solidFill>
                  <a:srgbClr val="0D0D0D"/>
                </a:solidFill>
                <a:latin typeface="Aptos" panose="020B0004020202020204" pitchFamily="34" charset="0"/>
              </a:rPr>
              <a:t>bridge from Strategic Plan 2025-2027 to (unknown) WP 2026-2</a:t>
            </a:r>
            <a:r>
              <a:rPr lang="it-IT" sz="2400" b="1" i="0" u="none" strike="noStrike" baseline="0">
                <a:solidFill>
                  <a:srgbClr val="0D0D0D"/>
                </a:solidFill>
                <a:latin typeface="Aptos" panose="020B0004020202020204" pitchFamily="34" charset="0"/>
              </a:rPr>
              <a:t>027</a:t>
            </a:r>
          </a:p>
          <a:p>
            <a:pPr algn="l">
              <a:buFont typeface="Wingdings" panose="05000000000000000000" pitchFamily="2" charset="2"/>
              <a:buChar char="§"/>
            </a:pPr>
            <a:r>
              <a:rPr lang="en-US" sz="2400" b="0" i="0" u="none" strike="noStrike" baseline="0">
                <a:solidFill>
                  <a:srgbClr val="0D0D0D"/>
                </a:solidFill>
                <a:latin typeface="Aptos" panose="020B0004020202020204" pitchFamily="34" charset="0"/>
              </a:rPr>
              <a:t>= </a:t>
            </a:r>
            <a:r>
              <a:rPr lang="en-US" sz="2400" b="1" i="0" u="none" strike="noStrike" baseline="0">
                <a:solidFill>
                  <a:srgbClr val="0D0D0D"/>
                </a:solidFill>
                <a:latin typeface="Aptos" panose="020B0004020202020204" pitchFamily="34" charset="0"/>
              </a:rPr>
              <a:t>working document </a:t>
            </a:r>
            <a:r>
              <a:rPr lang="en-US" sz="2400" b="0" i="0" u="none" strike="noStrike" baseline="0">
                <a:solidFill>
                  <a:srgbClr val="0D0D0D"/>
                </a:solidFill>
                <a:latin typeface="Aptos" panose="020B0004020202020204" pitchFamily="34" charset="0"/>
              </a:rPr>
              <a:t>intended for stimulating discussion with PC and to </a:t>
            </a:r>
            <a:r>
              <a:rPr lang="en-US" sz="2400" b="0" i="0" u="none" strike="noStrike" baseline="0" err="1">
                <a:solidFill>
                  <a:srgbClr val="0D0D0D"/>
                </a:solidFill>
                <a:latin typeface="Aptos" panose="020B0004020202020204" pitchFamily="34" charset="0"/>
              </a:rPr>
              <a:t>concretise</a:t>
            </a:r>
            <a:r>
              <a:rPr lang="en-US" sz="2400">
                <a:solidFill>
                  <a:srgbClr val="0D0D0D"/>
                </a:solidFill>
                <a:latin typeface="Aptos" panose="020B0004020202020204" pitchFamily="34" charset="0"/>
              </a:rPr>
              <a:t> </a:t>
            </a:r>
            <a:r>
              <a:rPr lang="en-US" sz="2400" b="0" i="0" u="none" strike="noStrike" baseline="0">
                <a:solidFill>
                  <a:srgbClr val="0D0D0D"/>
                </a:solidFill>
                <a:latin typeface="Aptos" panose="020B0004020202020204" pitchFamily="34" charset="0"/>
              </a:rPr>
              <a:t>priorities for the next WP</a:t>
            </a:r>
          </a:p>
          <a:p>
            <a:pPr algn="l">
              <a:buFont typeface="Wingdings" panose="05000000000000000000" pitchFamily="2" charset="2"/>
              <a:buChar char="§"/>
            </a:pPr>
            <a:r>
              <a:rPr lang="en-US" sz="2400" b="0" i="0" u="none" strike="noStrike" baseline="0">
                <a:solidFill>
                  <a:srgbClr val="0D0D0D"/>
                </a:solidFill>
                <a:latin typeface="Aptos" panose="020B0004020202020204" pitchFamily="34" charset="0"/>
              </a:rPr>
              <a:t>Sets out </a:t>
            </a:r>
            <a:r>
              <a:rPr lang="en-US" sz="2400" b="1" i="0" u="none" strike="noStrike" baseline="0">
                <a:solidFill>
                  <a:srgbClr val="0D0D0D"/>
                </a:solidFill>
                <a:latin typeface="Aptos" panose="020B0004020202020204" pitchFamily="34" charset="0"/>
              </a:rPr>
              <a:t>expected impacts, outcomes and links to relevant policy framework </a:t>
            </a:r>
            <a:r>
              <a:rPr lang="en-US" sz="2400" b="0" i="0" u="none" strike="noStrike" baseline="0">
                <a:solidFill>
                  <a:srgbClr val="0D0D0D"/>
                </a:solidFill>
                <a:latin typeface="Aptos" panose="020B0004020202020204" pitchFamily="34" charset="0"/>
              </a:rPr>
              <a:t>(no </a:t>
            </a:r>
            <a:r>
              <a:rPr lang="it-IT" sz="2400" b="0" i="0" u="none" strike="noStrike" baseline="0" err="1">
                <a:solidFill>
                  <a:srgbClr val="0D0D0D"/>
                </a:solidFill>
                <a:latin typeface="Aptos" panose="020B0004020202020204" pitchFamily="34" charset="0"/>
              </a:rPr>
              <a:t>topic</a:t>
            </a:r>
            <a:r>
              <a:rPr lang="it-IT" sz="2400" b="0" i="0" u="none" strike="noStrike" baseline="0">
                <a:solidFill>
                  <a:srgbClr val="0D0D0D"/>
                </a:solidFill>
                <a:latin typeface="Aptos" panose="020B0004020202020204" pitchFamily="34" charset="0"/>
              </a:rPr>
              <a:t> </a:t>
            </a:r>
            <a:r>
              <a:rPr lang="it-IT" sz="2400" b="0" i="0" u="none" strike="noStrike" baseline="0" err="1">
                <a:solidFill>
                  <a:srgbClr val="0D0D0D"/>
                </a:solidFill>
                <a:latin typeface="Aptos" panose="020B0004020202020204" pitchFamily="34" charset="0"/>
              </a:rPr>
              <a:t>discussion</a:t>
            </a:r>
            <a:r>
              <a:rPr lang="it-IT" sz="2400" b="0" i="0" u="none" strike="noStrike" baseline="0">
                <a:solidFill>
                  <a:srgbClr val="0D0D0D"/>
                </a:solidFill>
                <a:latin typeface="Aptos" panose="020B0004020202020204" pitchFamily="34" charset="0"/>
              </a:rPr>
              <a:t>)</a:t>
            </a:r>
          </a:p>
          <a:p>
            <a:pPr algn="l">
              <a:buFont typeface="Wingdings" panose="05000000000000000000" pitchFamily="2" charset="2"/>
              <a:buChar char="§"/>
            </a:pPr>
            <a:r>
              <a:rPr lang="en-US" sz="2400" b="1" i="0" u="none" strike="noStrike" baseline="0">
                <a:solidFill>
                  <a:srgbClr val="0D0D0D"/>
                </a:solidFill>
                <a:latin typeface="Aptos" panose="020B0004020202020204" pitchFamily="34" charset="0"/>
              </a:rPr>
              <a:t>No ‘next version’ </a:t>
            </a:r>
            <a:r>
              <a:rPr lang="en-US" sz="2400" b="0" i="0" u="none" strike="noStrike" baseline="0">
                <a:solidFill>
                  <a:srgbClr val="0D0D0D"/>
                </a:solidFill>
                <a:latin typeface="Aptos" panose="020B0004020202020204" pitchFamily="34" charset="0"/>
              </a:rPr>
              <a:t>– discussion will feed the preparation of work </a:t>
            </a:r>
            <a:r>
              <a:rPr lang="en-US" sz="2400" b="0" i="0" u="none" strike="noStrike" baseline="0" err="1">
                <a:solidFill>
                  <a:srgbClr val="0D0D0D"/>
                </a:solidFill>
                <a:latin typeface="Aptos" panose="020B0004020202020204" pitchFamily="34" charset="0"/>
              </a:rPr>
              <a:t>programme</a:t>
            </a:r>
            <a:r>
              <a:rPr lang="en-US" sz="2400" b="0" i="0" u="none" strike="noStrike" baseline="0">
                <a:solidFill>
                  <a:srgbClr val="0D0D0D"/>
                </a:solidFill>
                <a:latin typeface="Aptos" panose="020B0004020202020204" pitchFamily="34" charset="0"/>
              </a:rPr>
              <a:t> drafts</a:t>
            </a:r>
          </a:p>
          <a:p>
            <a:pPr algn="l">
              <a:buFont typeface="Wingdings" panose="05000000000000000000" pitchFamily="2" charset="2"/>
              <a:buChar char="§"/>
            </a:pPr>
            <a:r>
              <a:rPr lang="en-US" sz="2400" b="0" i="0" u="none" strike="noStrike" baseline="0">
                <a:solidFill>
                  <a:srgbClr val="0D0D0D"/>
                </a:solidFill>
                <a:latin typeface="Aptos" panose="020B0004020202020204" pitchFamily="34" charset="0"/>
              </a:rPr>
              <a:t>Number of stated impacts and outcomes is </a:t>
            </a:r>
            <a:r>
              <a:rPr lang="en-US" sz="2400" b="1" i="0" u="none" strike="noStrike" baseline="0">
                <a:solidFill>
                  <a:srgbClr val="0D0D0D"/>
                </a:solidFill>
                <a:latin typeface="Aptos" panose="020B0004020202020204" pitchFamily="34" charset="0"/>
              </a:rPr>
              <a:t>no indicator </a:t>
            </a:r>
            <a:r>
              <a:rPr lang="en-US" sz="2400" b="0" i="0" u="none" strike="noStrike" baseline="0">
                <a:solidFill>
                  <a:srgbClr val="0D0D0D"/>
                </a:solidFill>
                <a:latin typeface="Aptos" panose="020B0004020202020204" pitchFamily="34" charset="0"/>
              </a:rPr>
              <a:t>for the number of topics nor the budget allocation between the areas. The Commission reserves its right to remove, add or modify impacts/outputs in the first draft WP.</a:t>
            </a:r>
          </a:p>
          <a:p>
            <a:pPr marL="0" indent="0" algn="l">
              <a:buNone/>
            </a:pPr>
            <a:endParaRPr lang="it-IT" sz="3600">
              <a:latin typeface="Aptos" panose="020B0004020202020204" pitchFamily="34" charset="0"/>
            </a:endParaRPr>
          </a:p>
        </p:txBody>
      </p:sp>
    </p:spTree>
    <p:extLst>
      <p:ext uri="{BB962C8B-B14F-4D97-AF65-F5344CB8AC3E}">
        <p14:creationId xmlns:p14="http://schemas.microsoft.com/office/powerpoint/2010/main" val="3907707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F2EF2B-D914-AAFA-E194-0A4DB072DFE5}"/>
              </a:ext>
            </a:extLst>
          </p:cNvPr>
          <p:cNvSpPr>
            <a:spLocks noGrp="1"/>
          </p:cNvSpPr>
          <p:nvPr>
            <p:ph type="title"/>
          </p:nvPr>
        </p:nvSpPr>
        <p:spPr/>
        <p:txBody>
          <a:bodyPr/>
          <a:lstStyle/>
          <a:p>
            <a:r>
              <a:rPr lang="it-IT" dirty="0" err="1"/>
              <a:t>Towards</a:t>
            </a:r>
            <a:r>
              <a:rPr lang="it-IT" dirty="0"/>
              <a:t> WP 2026-2027 | </a:t>
            </a:r>
            <a:r>
              <a:rPr lang="it-IT" i="1" dirty="0" err="1"/>
              <a:t>Simplification</a:t>
            </a:r>
            <a:endParaRPr lang="it-IT" i="1" dirty="0"/>
          </a:p>
        </p:txBody>
      </p:sp>
      <p:sp>
        <p:nvSpPr>
          <p:cNvPr id="3" name="Segnaposto contenuto 2">
            <a:extLst>
              <a:ext uri="{FF2B5EF4-FFF2-40B4-BE49-F238E27FC236}">
                <a16:creationId xmlns:a16="http://schemas.microsoft.com/office/drawing/2014/main" id="{71433E58-B2F2-8A1E-1518-78FCF8E03DC7}"/>
              </a:ext>
            </a:extLst>
          </p:cNvPr>
          <p:cNvSpPr>
            <a:spLocks noGrp="1"/>
          </p:cNvSpPr>
          <p:nvPr>
            <p:ph idx="1"/>
          </p:nvPr>
        </p:nvSpPr>
        <p:spPr/>
        <p:txBody>
          <a:bodyPr>
            <a:normAutofit lnSpcReduction="10000"/>
          </a:bodyPr>
          <a:lstStyle/>
          <a:p>
            <a:pPr algn="l">
              <a:buFont typeface="Wingdings" panose="05000000000000000000" pitchFamily="2" charset="2"/>
              <a:buChar char="§"/>
            </a:pPr>
            <a:r>
              <a:rPr lang="en-US" sz="2400">
                <a:solidFill>
                  <a:srgbClr val="0D0D0D"/>
                </a:solidFill>
                <a:latin typeface="Aptos" panose="020B0004020202020204" pitchFamily="34" charset="0"/>
              </a:rPr>
              <a:t>Simplification is </a:t>
            </a:r>
            <a:r>
              <a:rPr lang="en-US" sz="2400" b="1">
                <a:solidFill>
                  <a:srgbClr val="0D0D0D"/>
                </a:solidFill>
                <a:latin typeface="Aptos" panose="020B0004020202020204" pitchFamily="34" charset="0"/>
              </a:rPr>
              <a:t>high political priority </a:t>
            </a:r>
            <a:r>
              <a:rPr lang="en-US" sz="2400">
                <a:solidFill>
                  <a:srgbClr val="0D0D0D"/>
                </a:solidFill>
                <a:latin typeface="Aptos" panose="020B0004020202020204" pitchFamily="34" charset="0"/>
              </a:rPr>
              <a:t>(Mission letter, Draghi Report, Heitor Report)</a:t>
            </a:r>
          </a:p>
          <a:p>
            <a:pPr algn="l">
              <a:buFont typeface="Wingdings" panose="05000000000000000000" pitchFamily="2" charset="2"/>
              <a:buChar char="§"/>
            </a:pPr>
            <a:r>
              <a:rPr lang="en-US" sz="2400">
                <a:solidFill>
                  <a:srgbClr val="0D0D0D"/>
                </a:solidFill>
                <a:latin typeface="Aptos" panose="020B0004020202020204" pitchFamily="34" charset="0"/>
              </a:rPr>
              <a:t>Less prescriptive, </a:t>
            </a:r>
            <a:r>
              <a:rPr lang="en-US" sz="2400" b="1">
                <a:solidFill>
                  <a:srgbClr val="0D0D0D"/>
                </a:solidFill>
                <a:latin typeface="Aptos" panose="020B0004020202020204" pitchFamily="34" charset="0"/>
              </a:rPr>
              <a:t>more open and bottom-up topics</a:t>
            </a:r>
            <a:r>
              <a:rPr lang="en-US" sz="2400">
                <a:solidFill>
                  <a:srgbClr val="0D0D0D"/>
                </a:solidFill>
                <a:latin typeface="Aptos" panose="020B0004020202020204" pitchFamily="34" charset="0"/>
              </a:rPr>
              <a:t>, giving applicants more flexibility and creativity to tackle the challenges of the R&amp;I actions</a:t>
            </a:r>
          </a:p>
          <a:p>
            <a:pPr algn="l">
              <a:buFont typeface="Wingdings" panose="05000000000000000000" pitchFamily="2" charset="2"/>
              <a:buChar char="§"/>
            </a:pPr>
            <a:r>
              <a:rPr lang="it-IT" sz="2400" b="1" err="1">
                <a:solidFill>
                  <a:srgbClr val="0D0D0D"/>
                </a:solidFill>
                <a:latin typeface="Aptos" panose="020B0004020202020204" pitchFamily="34" charset="0"/>
              </a:rPr>
              <a:t>Reduced</a:t>
            </a:r>
            <a:r>
              <a:rPr lang="it-IT" sz="2400" b="1">
                <a:solidFill>
                  <a:srgbClr val="0D0D0D"/>
                </a:solidFill>
                <a:latin typeface="Aptos" panose="020B0004020202020204" pitchFamily="34" charset="0"/>
              </a:rPr>
              <a:t> </a:t>
            </a:r>
            <a:r>
              <a:rPr lang="it-IT" sz="2400" b="1" err="1">
                <a:solidFill>
                  <a:srgbClr val="0D0D0D"/>
                </a:solidFill>
                <a:latin typeface="Aptos" panose="020B0004020202020204" pitchFamily="34" charset="0"/>
              </a:rPr>
              <a:t>number</a:t>
            </a:r>
            <a:r>
              <a:rPr lang="it-IT" sz="2400" b="1">
                <a:solidFill>
                  <a:srgbClr val="0D0D0D"/>
                </a:solidFill>
                <a:latin typeface="Aptos" panose="020B0004020202020204" pitchFamily="34" charset="0"/>
              </a:rPr>
              <a:t> of </a:t>
            </a:r>
            <a:r>
              <a:rPr lang="it-IT" sz="2400" b="1" err="1">
                <a:solidFill>
                  <a:srgbClr val="0D0D0D"/>
                </a:solidFill>
                <a:latin typeface="Aptos" panose="020B0004020202020204" pitchFamily="34" charset="0"/>
              </a:rPr>
              <a:t>topics</a:t>
            </a:r>
            <a:endParaRPr lang="it-IT" sz="2400" b="1">
              <a:solidFill>
                <a:srgbClr val="0D0D0D"/>
              </a:solidFill>
              <a:latin typeface="Aptos" panose="020B0004020202020204" pitchFamily="34" charset="0"/>
            </a:endParaRPr>
          </a:p>
          <a:p>
            <a:pPr algn="l">
              <a:buFont typeface="Wingdings" panose="05000000000000000000" pitchFamily="2" charset="2"/>
              <a:buChar char="§"/>
            </a:pPr>
            <a:r>
              <a:rPr lang="en-US" sz="2400" b="1" err="1">
                <a:solidFill>
                  <a:srgbClr val="0D0D0D"/>
                </a:solidFill>
                <a:latin typeface="Aptos" panose="020B0004020202020204" pitchFamily="34" charset="0"/>
              </a:rPr>
              <a:t>Priorisation</a:t>
            </a:r>
            <a:r>
              <a:rPr lang="en-US" sz="2400">
                <a:solidFill>
                  <a:srgbClr val="0D0D0D"/>
                </a:solidFill>
                <a:latin typeface="Aptos" panose="020B0004020202020204" pitchFamily="34" charset="0"/>
              </a:rPr>
              <a:t> of a limited number of strategic priorities</a:t>
            </a:r>
          </a:p>
          <a:p>
            <a:pPr algn="l">
              <a:buFont typeface="Wingdings" panose="05000000000000000000" pitchFamily="2" charset="2"/>
              <a:buChar char="§"/>
            </a:pPr>
            <a:r>
              <a:rPr lang="it-IT" sz="2400" b="1">
                <a:solidFill>
                  <a:srgbClr val="0D0D0D"/>
                </a:solidFill>
                <a:latin typeface="Aptos" panose="020B0004020202020204" pitchFamily="34" charset="0"/>
              </a:rPr>
              <a:t>Shorter </a:t>
            </a:r>
            <a:r>
              <a:rPr lang="it-IT" sz="2400" b="1" err="1">
                <a:solidFill>
                  <a:srgbClr val="0D0D0D"/>
                </a:solidFill>
                <a:latin typeface="Aptos" panose="020B0004020202020204" pitchFamily="34" charset="0"/>
              </a:rPr>
              <a:t>topic</a:t>
            </a:r>
            <a:r>
              <a:rPr lang="it-IT" sz="2400" b="1">
                <a:solidFill>
                  <a:srgbClr val="0D0D0D"/>
                </a:solidFill>
                <a:latin typeface="Aptos" panose="020B0004020202020204" pitchFamily="34" charset="0"/>
              </a:rPr>
              <a:t> texts</a:t>
            </a:r>
          </a:p>
          <a:p>
            <a:pPr algn="l">
              <a:buFont typeface="Wingdings" panose="05000000000000000000" pitchFamily="2" charset="2"/>
              <a:buChar char="§"/>
            </a:pPr>
            <a:r>
              <a:rPr lang="en-US" sz="2400">
                <a:solidFill>
                  <a:srgbClr val="0D0D0D"/>
                </a:solidFill>
                <a:latin typeface="Aptos" panose="020B0004020202020204" pitchFamily="34" charset="0"/>
              </a:rPr>
              <a:t>Increase in number of projects funded per topic and average grant size per project</a:t>
            </a:r>
          </a:p>
          <a:p>
            <a:pPr algn="l">
              <a:buFont typeface="Wingdings" panose="05000000000000000000" pitchFamily="2" charset="2"/>
              <a:buChar char="§"/>
            </a:pPr>
            <a:r>
              <a:rPr lang="en-US" sz="2400">
                <a:solidFill>
                  <a:srgbClr val="0D0D0D"/>
                </a:solidFill>
                <a:latin typeface="Aptos" panose="020B0004020202020204" pitchFamily="34" charset="0"/>
              </a:rPr>
              <a:t>Target of 50% of call budget implemented as lump sums by 2027 remains</a:t>
            </a:r>
          </a:p>
          <a:p>
            <a:pPr algn="l">
              <a:buFont typeface="Wingdings" panose="05000000000000000000" pitchFamily="2" charset="2"/>
              <a:buChar char="§"/>
            </a:pPr>
            <a:r>
              <a:rPr lang="en-US" sz="2400">
                <a:solidFill>
                  <a:srgbClr val="0D0D0D"/>
                </a:solidFill>
                <a:latin typeface="Aptos" panose="020B0004020202020204" pitchFamily="34" charset="0"/>
              </a:rPr>
              <a:t>More use of </a:t>
            </a:r>
            <a:r>
              <a:rPr lang="en-US" sz="2400" b="1">
                <a:solidFill>
                  <a:srgbClr val="0D0D0D"/>
                </a:solidFill>
                <a:latin typeface="Aptos" panose="020B0004020202020204" pitchFamily="34" charset="0"/>
              </a:rPr>
              <a:t>2-stage </a:t>
            </a:r>
            <a:r>
              <a:rPr lang="en-US" sz="2400">
                <a:solidFill>
                  <a:srgbClr val="0D0D0D"/>
                </a:solidFill>
                <a:latin typeface="Aptos" panose="020B0004020202020204" pitchFamily="34" charset="0"/>
              </a:rPr>
              <a:t>evaluations</a:t>
            </a:r>
          </a:p>
          <a:p>
            <a:pPr marL="0" indent="0" algn="l">
              <a:buNone/>
            </a:pPr>
            <a:endParaRPr lang="it-IT"/>
          </a:p>
        </p:txBody>
      </p:sp>
    </p:spTree>
    <p:extLst>
      <p:ext uri="{BB962C8B-B14F-4D97-AF65-F5344CB8AC3E}">
        <p14:creationId xmlns:p14="http://schemas.microsoft.com/office/powerpoint/2010/main" val="1428190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A8C509-40B1-BBC9-2CDE-E5E6C80FAF56}"/>
              </a:ext>
            </a:extLst>
          </p:cNvPr>
          <p:cNvSpPr>
            <a:spLocks noGrp="1"/>
          </p:cNvSpPr>
          <p:nvPr>
            <p:ph type="title"/>
          </p:nvPr>
        </p:nvSpPr>
        <p:spPr/>
        <p:txBody>
          <a:bodyPr/>
          <a:lstStyle/>
          <a:p>
            <a:endParaRPr lang="en-GB"/>
          </a:p>
        </p:txBody>
      </p:sp>
      <p:sp>
        <p:nvSpPr>
          <p:cNvPr id="3" name="Segnaposto contenuto 2">
            <a:extLst>
              <a:ext uri="{FF2B5EF4-FFF2-40B4-BE49-F238E27FC236}">
                <a16:creationId xmlns:a16="http://schemas.microsoft.com/office/drawing/2014/main" id="{81E3EB6A-A613-F6BA-1C2A-1700CC54C7A2}"/>
              </a:ext>
            </a:extLst>
          </p:cNvPr>
          <p:cNvSpPr>
            <a:spLocks noGrp="1"/>
          </p:cNvSpPr>
          <p:nvPr>
            <p:ph idx="1"/>
          </p:nvPr>
        </p:nvSpPr>
        <p:spPr/>
        <p:txBody>
          <a:bodyPr/>
          <a:lstStyle/>
          <a:p>
            <a:pPr marL="0" indent="0" algn="ctr">
              <a:buNone/>
            </a:pPr>
            <a:endParaRPr lang="it-IT" dirty="0"/>
          </a:p>
          <a:p>
            <a:pPr marL="0" indent="0" algn="ctr">
              <a:buNone/>
            </a:pPr>
            <a:endParaRPr lang="it-IT" dirty="0"/>
          </a:p>
          <a:p>
            <a:pPr marL="0" indent="0" algn="ctr">
              <a:buNone/>
            </a:pPr>
            <a:endParaRPr lang="it-IT" dirty="0"/>
          </a:p>
          <a:p>
            <a:pPr marL="0" indent="0" algn="ctr">
              <a:buNone/>
            </a:pPr>
            <a:r>
              <a:rPr lang="it-IT" dirty="0"/>
              <a:t>THANK YOU FOR YOUR ATTENTION</a:t>
            </a:r>
            <a:endParaRPr lang="en-GB" dirty="0"/>
          </a:p>
        </p:txBody>
      </p:sp>
    </p:spTree>
    <p:extLst>
      <p:ext uri="{BB962C8B-B14F-4D97-AF65-F5344CB8AC3E}">
        <p14:creationId xmlns:p14="http://schemas.microsoft.com/office/powerpoint/2010/main" val="134701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631211A-3048-4425-B712-744D68550C72}"/>
              </a:ext>
            </a:extLst>
          </p:cNvPr>
          <p:cNvSpPr>
            <a:spLocks noGrp="1"/>
          </p:cNvSpPr>
          <p:nvPr>
            <p:ph idx="1"/>
          </p:nvPr>
        </p:nvSpPr>
        <p:spPr/>
        <p:txBody>
          <a:bodyPr/>
          <a:lstStyle/>
          <a:p>
            <a:endParaRPr lang="it-IT" dirty="0"/>
          </a:p>
        </p:txBody>
      </p:sp>
      <p:sp>
        <p:nvSpPr>
          <p:cNvPr id="4" name="object 2">
            <a:extLst>
              <a:ext uri="{FF2B5EF4-FFF2-40B4-BE49-F238E27FC236}">
                <a16:creationId xmlns:a16="http://schemas.microsoft.com/office/drawing/2014/main" id="{49E1748E-922E-450A-834A-9FBD1114D78B}"/>
              </a:ext>
            </a:extLst>
          </p:cNvPr>
          <p:cNvSpPr>
            <a:spLocks noChangeArrowheads="1"/>
          </p:cNvSpPr>
          <p:nvPr/>
        </p:nvSpPr>
        <p:spPr bwMode="auto">
          <a:xfrm>
            <a:off x="954088" y="3297238"/>
            <a:ext cx="655637" cy="6508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5" name="object 3">
            <a:extLst>
              <a:ext uri="{FF2B5EF4-FFF2-40B4-BE49-F238E27FC236}">
                <a16:creationId xmlns:a16="http://schemas.microsoft.com/office/drawing/2014/main" id="{8A81C1EC-7902-43F1-8602-AB6991632A1E}"/>
              </a:ext>
            </a:extLst>
          </p:cNvPr>
          <p:cNvSpPr txBox="1">
            <a:spLocks/>
          </p:cNvSpPr>
          <p:nvPr/>
        </p:nvSpPr>
        <p:spPr>
          <a:xfrm>
            <a:off x="1041400" y="784225"/>
            <a:ext cx="5099050" cy="852488"/>
          </a:xfrm>
          <a:prstGeom prst="rect">
            <a:avLst/>
          </a:prstGeom>
        </p:spPr>
        <p:txBody>
          <a:bodyPr vert="horz" lIns="91440" tIns="13335" rIns="91440" bIns="45720" rtlCol="0" anchor="ctr">
            <a:noAutofit/>
          </a:bodyPr>
          <a:lstStyle>
            <a:lvl1pPr algn="l" defTabSz="914400" rtl="0" eaLnBrk="1" latinLnBrk="0" hangingPunct="1">
              <a:lnSpc>
                <a:spcPct val="90000"/>
              </a:lnSpc>
              <a:spcBef>
                <a:spcPct val="0"/>
              </a:spcBef>
              <a:buNone/>
              <a:defRPr lang="it-IT" sz="3200" b="1" u="heavy" kern="1200" baseline="0" dirty="0">
                <a:solidFill>
                  <a:schemeClr val="tx1"/>
                </a:solidFill>
                <a:uFill>
                  <a:solidFill>
                    <a:srgbClr val="19418A"/>
                  </a:solidFill>
                </a:uFill>
                <a:latin typeface="+mj-lt"/>
                <a:ea typeface="+mj-ea"/>
                <a:cs typeface="+mj-cs"/>
              </a:defRPr>
            </a:lvl1pPr>
          </a:lstStyle>
          <a:p>
            <a:pPr marL="12700" marR="0" lvl="0" indent="0" algn="l" defTabSz="914400" rtl="0" eaLnBrk="1" fontAlgn="base" latinLnBrk="0" hangingPunct="1">
              <a:lnSpc>
                <a:spcPct val="90000"/>
              </a:lnSpc>
              <a:spcBef>
                <a:spcPts val="105"/>
              </a:spcBef>
              <a:spcAft>
                <a:spcPct val="0"/>
              </a:spcAft>
              <a:buClrTx/>
              <a:buSzTx/>
              <a:buFontTx/>
              <a:buNone/>
              <a:tabLst/>
              <a:defRPr/>
            </a:pPr>
            <a:r>
              <a:rPr kumimoji="0" lang="en-US" sz="2400" b="1" i="0" u="none" strike="noStrike" kern="1200" cap="none" spc="0" normalizeH="0" baseline="0" noProof="0" dirty="0">
                <a:ln>
                  <a:noFill/>
                </a:ln>
                <a:solidFill>
                  <a:srgbClr val="034EA1"/>
                </a:solidFill>
                <a:effectLst/>
                <a:uLnTx/>
                <a:uFill>
                  <a:solidFill>
                    <a:srgbClr val="19418A"/>
                  </a:solidFill>
                </a:uFill>
                <a:latin typeface="Calibri Light" panose="020F0302020204030204"/>
                <a:ea typeface="+mj-ea"/>
                <a:cs typeface="+mj-cs"/>
              </a:rPr>
              <a:t>Lessons</a:t>
            </a:r>
            <a:r>
              <a:rPr kumimoji="0" lang="en-US" sz="2400" b="1" i="0" u="none" strike="noStrike" kern="1200" cap="none" spc="-45" normalizeH="0" baseline="0" noProof="0" dirty="0">
                <a:ln>
                  <a:noFill/>
                </a:ln>
                <a:solidFill>
                  <a:srgbClr val="034EA1"/>
                </a:solidFill>
                <a:effectLst/>
                <a:uLnTx/>
                <a:uFill>
                  <a:solidFill>
                    <a:srgbClr val="19418A"/>
                  </a:solidFill>
                </a:uFill>
                <a:latin typeface="Calibri Light" panose="020F0302020204030204"/>
                <a:ea typeface="+mj-ea"/>
                <a:cs typeface="+mj-cs"/>
              </a:rPr>
              <a:t> </a:t>
            </a:r>
            <a:r>
              <a:rPr kumimoji="0" lang="en-US" sz="2400" b="1" i="0" u="none" strike="noStrike" kern="1200" cap="none" spc="-5" normalizeH="0" baseline="0" noProof="0" dirty="0">
                <a:ln>
                  <a:noFill/>
                </a:ln>
                <a:solidFill>
                  <a:srgbClr val="034EA1"/>
                </a:solidFill>
                <a:effectLst/>
                <a:uLnTx/>
                <a:uFill>
                  <a:solidFill>
                    <a:srgbClr val="19418A"/>
                  </a:solidFill>
                </a:uFill>
                <a:latin typeface="Calibri Light" panose="020F0302020204030204"/>
                <a:ea typeface="+mj-ea"/>
                <a:cs typeface="+mj-cs"/>
              </a:rPr>
              <a:t>Learned</a:t>
            </a:r>
            <a:br>
              <a:rPr kumimoji="0" lang="en-US" sz="2400" b="1" i="0" u="none" strike="noStrike" kern="1200" cap="none" spc="-5" normalizeH="0" baseline="0" noProof="0" dirty="0">
                <a:ln>
                  <a:noFill/>
                </a:ln>
                <a:solidFill>
                  <a:srgbClr val="034EA1"/>
                </a:solidFill>
                <a:effectLst/>
                <a:uLnTx/>
                <a:uFill>
                  <a:solidFill>
                    <a:srgbClr val="19418A"/>
                  </a:solidFill>
                </a:uFill>
                <a:latin typeface="Calibri Light" panose="020F0302020204030204"/>
                <a:ea typeface="+mj-ea"/>
                <a:cs typeface="+mj-cs"/>
              </a:rPr>
            </a:br>
            <a:r>
              <a:rPr lang="en-US" sz="2400" u="none" spc="-5" dirty="0">
                <a:solidFill>
                  <a:srgbClr val="034EA1"/>
                </a:solidFill>
                <a:latin typeface="Calibri Light" panose="020F0302020204030204"/>
              </a:rPr>
              <a:t>from Horizon 2020 Interim Evaluation</a:t>
            </a:r>
          </a:p>
        </p:txBody>
      </p:sp>
      <p:sp>
        <p:nvSpPr>
          <p:cNvPr id="6" name="object 4">
            <a:extLst>
              <a:ext uri="{FF2B5EF4-FFF2-40B4-BE49-F238E27FC236}">
                <a16:creationId xmlns:a16="http://schemas.microsoft.com/office/drawing/2014/main" id="{31E7272D-EA92-475F-8D1F-7C54A27007B4}"/>
              </a:ext>
            </a:extLst>
          </p:cNvPr>
          <p:cNvSpPr txBox="1"/>
          <p:nvPr/>
        </p:nvSpPr>
        <p:spPr>
          <a:xfrm>
            <a:off x="7031038" y="784225"/>
            <a:ext cx="2689225" cy="852488"/>
          </a:xfrm>
          <a:prstGeom prst="rect">
            <a:avLst/>
          </a:prstGeom>
        </p:spPr>
        <p:txBody>
          <a:bodyPr lIns="0" tIns="13335" rIns="0" bIns="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srgbClr val="034EA1"/>
                </a:solidFill>
                <a:effectLst/>
                <a:uLnTx/>
                <a:uFillTx/>
                <a:latin typeface="Arial"/>
                <a:ea typeface="MS PGothic" panose="020B0600070205080204" pitchFamily="34" charset="-128"/>
                <a:cs typeface="Arial"/>
              </a:rPr>
              <a:t>Key</a:t>
            </a:r>
            <a:r>
              <a:rPr kumimoji="0" sz="3200" b="1" i="0" u="none" strike="noStrike" kern="1200" cap="none" spc="-70" normalizeH="0" baseline="0" noProof="0" dirty="0">
                <a:ln>
                  <a:noFill/>
                </a:ln>
                <a:solidFill>
                  <a:srgbClr val="034EA1"/>
                </a:solidFill>
                <a:effectLst/>
                <a:uLnTx/>
                <a:uFillTx/>
                <a:latin typeface="Arial"/>
                <a:ea typeface="MS PGothic" panose="020B0600070205080204" pitchFamily="34" charset="-128"/>
                <a:cs typeface="Arial"/>
              </a:rPr>
              <a:t> </a:t>
            </a:r>
            <a:r>
              <a:rPr kumimoji="0" sz="3200" b="1" i="0" u="none" strike="noStrike" kern="1200" cap="none" spc="-5" normalizeH="0" baseline="0" noProof="0" dirty="0">
                <a:ln>
                  <a:noFill/>
                </a:ln>
                <a:solidFill>
                  <a:srgbClr val="034EA1"/>
                </a:solidFill>
                <a:effectLst/>
                <a:uLnTx/>
                <a:uFillTx/>
                <a:latin typeface="Arial"/>
                <a:ea typeface="MS PGothic" panose="020B0600070205080204" pitchFamily="34" charset="-128"/>
                <a:cs typeface="Arial"/>
              </a:rPr>
              <a:t>Novelties</a:t>
            </a:r>
            <a:endParaRPr kumimoji="0" sz="3200" b="0" i="0" u="none" strike="noStrike" kern="1200" cap="none" spc="0" normalizeH="0" baseline="0" noProof="0">
              <a:ln>
                <a:noFill/>
              </a:ln>
              <a:solidFill>
                <a:prstClr val="black"/>
              </a:solidFill>
              <a:effectLst/>
              <a:uLnTx/>
              <a:uFillTx/>
              <a:latin typeface="Arial"/>
              <a:ea typeface="MS PGothic" panose="020B0600070205080204" pitchFamily="34" charset="-128"/>
              <a:cs typeface="Arial"/>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2200" b="0" i="0" u="none" strike="noStrike" kern="1200" cap="none" spc="-5" normalizeH="0" baseline="0" noProof="0" dirty="0">
                <a:ln>
                  <a:noFill/>
                </a:ln>
                <a:solidFill>
                  <a:srgbClr val="4D4D4D"/>
                </a:solidFill>
                <a:effectLst/>
                <a:uLnTx/>
                <a:uFillTx/>
                <a:latin typeface="Arial"/>
                <a:ea typeface="MS PGothic" panose="020B0600070205080204" pitchFamily="34" charset="-128"/>
                <a:cs typeface="Arial"/>
              </a:rPr>
              <a:t>in Horizon</a:t>
            </a:r>
            <a:r>
              <a:rPr kumimoji="0" sz="2200" b="0" i="0" u="none" strike="noStrike" kern="1200" cap="none" spc="-15" normalizeH="0" baseline="0" noProof="0" dirty="0">
                <a:ln>
                  <a:noFill/>
                </a:ln>
                <a:solidFill>
                  <a:srgbClr val="4D4D4D"/>
                </a:solidFill>
                <a:effectLst/>
                <a:uLnTx/>
                <a:uFillTx/>
                <a:latin typeface="Arial"/>
                <a:ea typeface="MS PGothic" panose="020B0600070205080204" pitchFamily="34" charset="-128"/>
                <a:cs typeface="Arial"/>
              </a:rPr>
              <a:t> </a:t>
            </a:r>
            <a:r>
              <a:rPr kumimoji="0" sz="2200" b="0" i="0" u="none" strike="noStrike" kern="1200" cap="none" spc="-5" normalizeH="0" baseline="0" noProof="0" dirty="0">
                <a:ln>
                  <a:noFill/>
                </a:ln>
                <a:solidFill>
                  <a:srgbClr val="4D4D4D"/>
                </a:solidFill>
                <a:effectLst/>
                <a:uLnTx/>
                <a:uFillTx/>
                <a:latin typeface="Arial"/>
                <a:ea typeface="MS PGothic" panose="020B0600070205080204" pitchFamily="34" charset="-128"/>
                <a:cs typeface="Arial"/>
              </a:rPr>
              <a:t>Europe</a:t>
            </a:r>
            <a:endParaRPr kumimoji="0" sz="2200" b="0" i="0" u="none" strike="noStrike" kern="1200" cap="none" spc="0" normalizeH="0" baseline="0" noProof="0">
              <a:ln>
                <a:noFill/>
              </a:ln>
              <a:solidFill>
                <a:prstClr val="black"/>
              </a:solidFill>
              <a:effectLst/>
              <a:uLnTx/>
              <a:uFillTx/>
              <a:latin typeface="Arial"/>
              <a:ea typeface="MS PGothic" panose="020B0600070205080204" pitchFamily="34" charset="-128"/>
              <a:cs typeface="Arial"/>
            </a:endParaRPr>
          </a:p>
        </p:txBody>
      </p:sp>
      <p:sp>
        <p:nvSpPr>
          <p:cNvPr id="7" name="object 5">
            <a:extLst>
              <a:ext uri="{FF2B5EF4-FFF2-40B4-BE49-F238E27FC236}">
                <a16:creationId xmlns:a16="http://schemas.microsoft.com/office/drawing/2014/main" id="{CEDD1EB5-2289-4C87-8E93-D7A147B73D29}"/>
              </a:ext>
            </a:extLst>
          </p:cNvPr>
          <p:cNvSpPr txBox="1"/>
          <p:nvPr/>
        </p:nvSpPr>
        <p:spPr>
          <a:xfrm>
            <a:off x="7034213" y="1947863"/>
            <a:ext cx="4319587" cy="431800"/>
          </a:xfrm>
          <a:prstGeom prst="rect">
            <a:avLst/>
          </a:prstGeom>
          <a:solidFill>
            <a:srgbClr val="921680"/>
          </a:solidFill>
        </p:spPr>
        <p:txBody>
          <a:bodyPr lIns="0" tIns="73025" rIns="0" bIns="0">
            <a:spAutoFit/>
          </a:bodyPr>
          <a:lstStyle/>
          <a:p>
            <a:pPr marL="0" marR="0" lvl="0" indent="0" algn="ctr" defTabSz="914400" rtl="0" eaLnBrk="1" fontAlgn="auto" latinLnBrk="0" hangingPunct="1">
              <a:lnSpc>
                <a:spcPct val="100000"/>
              </a:lnSpc>
              <a:spcBef>
                <a:spcPts val="575"/>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S PGothic" panose="020B0600070205080204" pitchFamily="34" charset="-128"/>
                <a:cs typeface="Arial"/>
              </a:rPr>
              <a:t>European Innovation</a:t>
            </a:r>
            <a:r>
              <a:rPr kumimoji="0" sz="1800" b="1" i="0" u="none" strike="noStrike" kern="1200" cap="none" spc="15" normalizeH="0" baseline="0" noProof="0" dirty="0">
                <a:ln>
                  <a:noFill/>
                </a:ln>
                <a:solidFill>
                  <a:srgbClr val="FFFFFF"/>
                </a:solidFill>
                <a:effectLst/>
                <a:uLnTx/>
                <a:uFillTx/>
                <a:latin typeface="Arial"/>
                <a:ea typeface="MS PGothic" panose="020B0600070205080204" pitchFamily="34" charset="-128"/>
                <a:cs typeface="Arial"/>
              </a:rPr>
              <a:t> </a:t>
            </a:r>
            <a:r>
              <a:rPr kumimoji="0" sz="1800" b="1"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a:rPr>
              <a:t>Council</a:t>
            </a:r>
            <a:endParaRPr kumimoji="0" sz="1800" b="0" i="0" u="none" strike="noStrike" kern="1200" cap="none" spc="0" normalizeH="0" baseline="0" noProof="0">
              <a:ln>
                <a:noFill/>
              </a:ln>
              <a:solidFill>
                <a:prstClr val="black"/>
              </a:solidFill>
              <a:effectLst/>
              <a:uLnTx/>
              <a:uFillTx/>
              <a:latin typeface="Arial"/>
              <a:ea typeface="MS PGothic" panose="020B0600070205080204" pitchFamily="34" charset="-128"/>
              <a:cs typeface="Arial"/>
            </a:endParaRPr>
          </a:p>
        </p:txBody>
      </p:sp>
      <p:sp>
        <p:nvSpPr>
          <p:cNvPr id="8" name="object 6">
            <a:extLst>
              <a:ext uri="{FF2B5EF4-FFF2-40B4-BE49-F238E27FC236}">
                <a16:creationId xmlns:a16="http://schemas.microsoft.com/office/drawing/2014/main" id="{1B1D9022-57C9-42AF-A70F-82FEB29622EA}"/>
              </a:ext>
            </a:extLst>
          </p:cNvPr>
          <p:cNvSpPr txBox="1"/>
          <p:nvPr/>
        </p:nvSpPr>
        <p:spPr>
          <a:xfrm>
            <a:off x="7034213" y="2668588"/>
            <a:ext cx="4319587" cy="433387"/>
          </a:xfrm>
          <a:prstGeom prst="rect">
            <a:avLst/>
          </a:prstGeom>
          <a:solidFill>
            <a:srgbClr val="921680"/>
          </a:solidFill>
        </p:spPr>
        <p:txBody>
          <a:bodyPr lIns="0" tIns="73025" rIns="0" bIns="0">
            <a:spAutoFit/>
          </a:bodyPr>
          <a:lstStyle/>
          <a:p>
            <a:pPr marL="1270" marR="0" lvl="0" indent="0" algn="ctr" defTabSz="914400" rtl="0" eaLnBrk="1" fontAlgn="auto" latinLnBrk="0" hangingPunct="1">
              <a:lnSpc>
                <a:spcPct val="100000"/>
              </a:lnSpc>
              <a:spcBef>
                <a:spcPts val="575"/>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S PGothic" panose="020B0600070205080204" pitchFamily="34" charset="-128"/>
                <a:cs typeface="Arial"/>
              </a:rPr>
              <a:t>EU</a:t>
            </a:r>
            <a:r>
              <a:rPr kumimoji="0" sz="1800" b="1" i="0" u="none" strike="noStrike" kern="1200" cap="none" spc="-10" normalizeH="0" baseline="0" noProof="0" dirty="0">
                <a:ln>
                  <a:noFill/>
                </a:ln>
                <a:solidFill>
                  <a:srgbClr val="FFFFFF"/>
                </a:solidFill>
                <a:effectLst/>
                <a:uLnTx/>
                <a:uFillTx/>
                <a:latin typeface="Arial"/>
                <a:ea typeface="MS PGothic" panose="020B0600070205080204" pitchFamily="34" charset="-128"/>
                <a:cs typeface="Arial"/>
              </a:rPr>
              <a:t> </a:t>
            </a:r>
            <a:r>
              <a:rPr kumimoji="0" sz="1800" b="1" i="0" u="none" strike="noStrike" kern="1200" cap="none" spc="-5" normalizeH="0" baseline="0" noProof="0" dirty="0">
                <a:ln>
                  <a:noFill/>
                </a:ln>
                <a:solidFill>
                  <a:srgbClr val="FFFFFF"/>
                </a:solidFill>
                <a:effectLst/>
                <a:uLnTx/>
                <a:uFillTx/>
                <a:latin typeface="Arial"/>
                <a:ea typeface="MS PGothic" panose="020B0600070205080204" pitchFamily="34" charset="-128"/>
                <a:cs typeface="Arial"/>
              </a:rPr>
              <a:t>Missions</a:t>
            </a:r>
            <a:endParaRPr kumimoji="0" sz="1800" b="0" i="0" u="none" strike="noStrike" kern="1200" cap="none" spc="0" normalizeH="0" baseline="0" noProof="0">
              <a:ln>
                <a:noFill/>
              </a:ln>
              <a:solidFill>
                <a:prstClr val="black"/>
              </a:solidFill>
              <a:effectLst/>
              <a:uLnTx/>
              <a:uFillTx/>
              <a:latin typeface="Arial"/>
              <a:ea typeface="MS PGothic" panose="020B0600070205080204" pitchFamily="34" charset="-128"/>
              <a:cs typeface="Arial"/>
            </a:endParaRPr>
          </a:p>
        </p:txBody>
      </p:sp>
      <p:sp>
        <p:nvSpPr>
          <p:cNvPr id="9" name="object 7">
            <a:extLst>
              <a:ext uri="{FF2B5EF4-FFF2-40B4-BE49-F238E27FC236}">
                <a16:creationId xmlns:a16="http://schemas.microsoft.com/office/drawing/2014/main" id="{3B3BBF98-C467-4CA7-B1E4-BC036C41316B}"/>
              </a:ext>
            </a:extLst>
          </p:cNvPr>
          <p:cNvSpPr txBox="1"/>
          <p:nvPr/>
        </p:nvSpPr>
        <p:spPr>
          <a:xfrm>
            <a:off x="7034213" y="3422650"/>
            <a:ext cx="4319587" cy="433388"/>
          </a:xfrm>
          <a:prstGeom prst="rect">
            <a:avLst/>
          </a:prstGeom>
          <a:solidFill>
            <a:srgbClr val="921680"/>
          </a:solidFill>
        </p:spPr>
        <p:txBody>
          <a:bodyPr lIns="0" tIns="73660" rIns="0" bIns="0">
            <a:spAutoFit/>
          </a:bodyPr>
          <a:lstStyle/>
          <a:p>
            <a:pPr marL="0" marR="0" lvl="0" indent="0" algn="ctr" defTabSz="914400" rtl="0" eaLnBrk="1" fontAlgn="auto" latinLnBrk="0" hangingPunct="1">
              <a:lnSpc>
                <a:spcPct val="100000"/>
              </a:lnSpc>
              <a:spcBef>
                <a:spcPts val="580"/>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S PGothic" panose="020B0600070205080204" pitchFamily="34" charset="-128"/>
                <a:cs typeface="Arial"/>
              </a:rPr>
              <a:t>New approach </a:t>
            </a:r>
            <a:r>
              <a:rPr kumimoji="0" sz="1800" b="1"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a:rPr>
              <a:t>to</a:t>
            </a:r>
            <a:r>
              <a:rPr kumimoji="0" sz="1800" b="1" i="0" u="none" strike="noStrike" kern="1200" cap="none" spc="10" normalizeH="0" baseline="0" noProof="0" dirty="0">
                <a:ln>
                  <a:noFill/>
                </a:ln>
                <a:solidFill>
                  <a:srgbClr val="FFFFFF"/>
                </a:solidFill>
                <a:effectLst/>
                <a:uLnTx/>
                <a:uFillTx/>
                <a:latin typeface="Arial"/>
                <a:ea typeface="MS PGothic" panose="020B0600070205080204" pitchFamily="34" charset="-128"/>
                <a:cs typeface="Arial"/>
              </a:rPr>
              <a:t> </a:t>
            </a:r>
            <a:r>
              <a:rPr kumimoji="0" sz="1800" b="1" i="0" u="none" strike="noStrike" kern="1200" cap="none" spc="-5" normalizeH="0" baseline="0" noProof="0" dirty="0">
                <a:ln>
                  <a:noFill/>
                </a:ln>
                <a:solidFill>
                  <a:srgbClr val="FFFFFF"/>
                </a:solidFill>
                <a:effectLst/>
                <a:uLnTx/>
                <a:uFillTx/>
                <a:latin typeface="Arial"/>
                <a:ea typeface="MS PGothic" panose="020B0600070205080204" pitchFamily="34" charset="-128"/>
                <a:cs typeface="Arial"/>
              </a:rPr>
              <a:t>partnerships</a:t>
            </a:r>
            <a:endParaRPr kumimoji="0" sz="1800" b="0" i="0" u="none" strike="noStrike" kern="1200" cap="none" spc="0" normalizeH="0" baseline="0" noProof="0">
              <a:ln>
                <a:noFill/>
              </a:ln>
              <a:solidFill>
                <a:prstClr val="black"/>
              </a:solidFill>
              <a:effectLst/>
              <a:uLnTx/>
              <a:uFillTx/>
              <a:latin typeface="Arial"/>
              <a:ea typeface="MS PGothic" panose="020B0600070205080204" pitchFamily="34" charset="-128"/>
              <a:cs typeface="Arial"/>
            </a:endParaRPr>
          </a:p>
        </p:txBody>
      </p:sp>
      <p:sp>
        <p:nvSpPr>
          <p:cNvPr id="10" name="object 8">
            <a:extLst>
              <a:ext uri="{FF2B5EF4-FFF2-40B4-BE49-F238E27FC236}">
                <a16:creationId xmlns:a16="http://schemas.microsoft.com/office/drawing/2014/main" id="{20850BDA-FDB4-408A-AD13-52D06B896598}"/>
              </a:ext>
            </a:extLst>
          </p:cNvPr>
          <p:cNvSpPr txBox="1"/>
          <p:nvPr/>
        </p:nvSpPr>
        <p:spPr>
          <a:xfrm>
            <a:off x="7034213" y="4148138"/>
            <a:ext cx="4319587" cy="431800"/>
          </a:xfrm>
          <a:prstGeom prst="rect">
            <a:avLst/>
          </a:prstGeom>
          <a:solidFill>
            <a:srgbClr val="921680"/>
          </a:solidFill>
        </p:spPr>
        <p:txBody>
          <a:bodyPr lIns="0" tIns="73025" rIns="0" bIns="0">
            <a:spAutoFit/>
          </a:bodyPr>
          <a:lstStyle/>
          <a:p>
            <a:pPr marL="1056005" marR="0" lvl="0" indent="0" algn="l" defTabSz="914400" rtl="0" eaLnBrk="1" fontAlgn="auto" latinLnBrk="0" hangingPunct="1">
              <a:lnSpc>
                <a:spcPct val="100000"/>
              </a:lnSpc>
              <a:spcBef>
                <a:spcPts val="575"/>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a:rPr>
              <a:t>Open </a:t>
            </a:r>
            <a:r>
              <a:rPr kumimoji="0" sz="1800" b="1" i="0" u="none" strike="noStrike" kern="1200" cap="none" spc="-5" normalizeH="0" baseline="0" noProof="0" dirty="0">
                <a:ln>
                  <a:noFill/>
                </a:ln>
                <a:solidFill>
                  <a:srgbClr val="FFFFFF"/>
                </a:solidFill>
                <a:effectLst/>
                <a:uLnTx/>
                <a:uFillTx/>
                <a:latin typeface="Arial"/>
                <a:ea typeface="MS PGothic" panose="020B0600070205080204" pitchFamily="34" charset="-128"/>
                <a:cs typeface="Arial"/>
              </a:rPr>
              <a:t>science</a:t>
            </a:r>
            <a:r>
              <a:rPr kumimoji="0" sz="1800" b="1" i="0" u="none" strike="noStrike" kern="1200" cap="none" spc="-15" normalizeH="0" baseline="0" noProof="0" dirty="0">
                <a:ln>
                  <a:noFill/>
                </a:ln>
                <a:solidFill>
                  <a:srgbClr val="FFFFFF"/>
                </a:solidFill>
                <a:effectLst/>
                <a:uLnTx/>
                <a:uFillTx/>
                <a:latin typeface="Arial"/>
                <a:ea typeface="MS PGothic" panose="020B0600070205080204" pitchFamily="34" charset="-128"/>
                <a:cs typeface="Arial"/>
              </a:rPr>
              <a:t> </a:t>
            </a:r>
            <a:r>
              <a:rPr kumimoji="0" sz="1800" b="1"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a:rPr>
              <a:t>policy</a:t>
            </a:r>
            <a:endParaRPr kumimoji="0" sz="1800" b="0" i="0" u="none" strike="noStrike" kern="1200" cap="none" spc="0" normalizeH="0" baseline="0" noProof="0">
              <a:ln>
                <a:noFill/>
              </a:ln>
              <a:solidFill>
                <a:prstClr val="black"/>
              </a:solidFill>
              <a:effectLst/>
              <a:uLnTx/>
              <a:uFillTx/>
              <a:latin typeface="Arial"/>
              <a:ea typeface="MS PGothic" panose="020B0600070205080204" pitchFamily="34" charset="-128"/>
              <a:cs typeface="Arial"/>
            </a:endParaRPr>
          </a:p>
        </p:txBody>
      </p:sp>
      <p:sp>
        <p:nvSpPr>
          <p:cNvPr id="11" name="object 9">
            <a:extLst>
              <a:ext uri="{FF2B5EF4-FFF2-40B4-BE49-F238E27FC236}">
                <a16:creationId xmlns:a16="http://schemas.microsoft.com/office/drawing/2014/main" id="{ADA48540-BBDF-4672-96BE-18CEB50765CD}"/>
              </a:ext>
            </a:extLst>
          </p:cNvPr>
          <p:cNvSpPr txBox="1"/>
          <p:nvPr/>
        </p:nvSpPr>
        <p:spPr>
          <a:xfrm>
            <a:off x="7034213" y="5622925"/>
            <a:ext cx="4319587" cy="431800"/>
          </a:xfrm>
          <a:prstGeom prst="rect">
            <a:avLst/>
          </a:prstGeom>
          <a:solidFill>
            <a:srgbClr val="921680"/>
          </a:solidFill>
        </p:spPr>
        <p:txBody>
          <a:bodyPr lIns="0" tIns="73660" rIns="0" bIns="0">
            <a:spAutoFit/>
          </a:bodyPr>
          <a:lstStyle/>
          <a:p>
            <a:pPr marL="981075" marR="0" lvl="0" indent="0" algn="l" defTabSz="914400" rtl="0" eaLnBrk="1" fontAlgn="auto" latinLnBrk="0" hangingPunct="1">
              <a:lnSpc>
                <a:spcPct val="100000"/>
              </a:lnSpc>
              <a:spcBef>
                <a:spcPts val="580"/>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S PGothic" panose="020B0600070205080204" pitchFamily="34" charset="-128"/>
                <a:cs typeface="Arial"/>
              </a:rPr>
              <a:t>Spreading Excellence</a:t>
            </a:r>
            <a:endParaRPr kumimoji="0" sz="1800" b="0" i="0" u="none" strike="noStrike" kern="1200" cap="none" spc="0" normalizeH="0" baseline="0" noProof="0">
              <a:ln>
                <a:noFill/>
              </a:ln>
              <a:solidFill>
                <a:prstClr val="black"/>
              </a:solidFill>
              <a:effectLst/>
              <a:uLnTx/>
              <a:uFillTx/>
              <a:latin typeface="Arial"/>
              <a:ea typeface="MS PGothic" panose="020B0600070205080204" pitchFamily="34" charset="-128"/>
              <a:cs typeface="Arial"/>
            </a:endParaRPr>
          </a:p>
        </p:txBody>
      </p:sp>
      <p:sp>
        <p:nvSpPr>
          <p:cNvPr id="12" name="object 10">
            <a:extLst>
              <a:ext uri="{FF2B5EF4-FFF2-40B4-BE49-F238E27FC236}">
                <a16:creationId xmlns:a16="http://schemas.microsoft.com/office/drawing/2014/main" id="{864E41B4-5043-4FAC-BC37-707C32133D5D}"/>
              </a:ext>
            </a:extLst>
          </p:cNvPr>
          <p:cNvSpPr>
            <a:spLocks noChangeArrowheads="1"/>
          </p:cNvSpPr>
          <p:nvPr/>
        </p:nvSpPr>
        <p:spPr bwMode="auto">
          <a:xfrm>
            <a:off x="962025" y="1820863"/>
            <a:ext cx="642938" cy="6445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3" name="object 11">
            <a:extLst>
              <a:ext uri="{FF2B5EF4-FFF2-40B4-BE49-F238E27FC236}">
                <a16:creationId xmlns:a16="http://schemas.microsoft.com/office/drawing/2014/main" id="{283238EF-ACCF-465D-8C7C-E54C4F97BEDD}"/>
              </a:ext>
            </a:extLst>
          </p:cNvPr>
          <p:cNvSpPr>
            <a:spLocks noChangeArrowheads="1"/>
          </p:cNvSpPr>
          <p:nvPr/>
        </p:nvSpPr>
        <p:spPr bwMode="auto">
          <a:xfrm>
            <a:off x="957263" y="2560638"/>
            <a:ext cx="644525" cy="6445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4" name="object 12">
            <a:extLst>
              <a:ext uri="{FF2B5EF4-FFF2-40B4-BE49-F238E27FC236}">
                <a16:creationId xmlns:a16="http://schemas.microsoft.com/office/drawing/2014/main" id="{0C3FF0BA-01AC-4A9D-AE00-33E8620D5689}"/>
              </a:ext>
            </a:extLst>
          </p:cNvPr>
          <p:cNvSpPr>
            <a:spLocks noChangeArrowheads="1"/>
          </p:cNvSpPr>
          <p:nvPr/>
        </p:nvSpPr>
        <p:spPr bwMode="auto">
          <a:xfrm>
            <a:off x="966788" y="4786313"/>
            <a:ext cx="635000" cy="635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5" name="object 13">
            <a:extLst>
              <a:ext uri="{FF2B5EF4-FFF2-40B4-BE49-F238E27FC236}">
                <a16:creationId xmlns:a16="http://schemas.microsoft.com/office/drawing/2014/main" id="{68186F60-D389-4713-AE3D-A1777A408E2D}"/>
              </a:ext>
            </a:extLst>
          </p:cNvPr>
          <p:cNvSpPr>
            <a:spLocks noChangeArrowheads="1"/>
          </p:cNvSpPr>
          <p:nvPr/>
        </p:nvSpPr>
        <p:spPr bwMode="auto">
          <a:xfrm>
            <a:off x="962025" y="4037013"/>
            <a:ext cx="642938" cy="64452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6" name="object 14">
            <a:extLst>
              <a:ext uri="{FF2B5EF4-FFF2-40B4-BE49-F238E27FC236}">
                <a16:creationId xmlns:a16="http://schemas.microsoft.com/office/drawing/2014/main" id="{D12913E6-542D-4D5C-ADD0-FDBB6F9B15B9}"/>
              </a:ext>
            </a:extLst>
          </p:cNvPr>
          <p:cNvSpPr>
            <a:spLocks noChangeArrowheads="1"/>
          </p:cNvSpPr>
          <p:nvPr/>
        </p:nvSpPr>
        <p:spPr bwMode="auto">
          <a:xfrm>
            <a:off x="957263" y="5514975"/>
            <a:ext cx="644525" cy="642938"/>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7" name="object 15">
            <a:extLst>
              <a:ext uri="{FF2B5EF4-FFF2-40B4-BE49-F238E27FC236}">
                <a16:creationId xmlns:a16="http://schemas.microsoft.com/office/drawing/2014/main" id="{F2A1CA5B-17FC-49ED-9D11-862FD563EB68}"/>
              </a:ext>
            </a:extLst>
          </p:cNvPr>
          <p:cNvSpPr txBox="1">
            <a:spLocks noChangeArrowheads="1"/>
          </p:cNvSpPr>
          <p:nvPr/>
        </p:nvSpPr>
        <p:spPr bwMode="auto">
          <a:xfrm>
            <a:off x="1765300" y="1992313"/>
            <a:ext cx="4090988"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it-IT" altLang="it-IT" sz="1800" b="1" i="0" u="none" strike="noStrike" kern="1200" cap="none" spc="0" normalizeH="0" baseline="0" noProof="0">
                <a:ln>
                  <a:noFill/>
                </a:ln>
                <a:solidFill>
                  <a:srgbClr val="4D4D4D"/>
                </a:solidFill>
                <a:effectLst/>
                <a:uLnTx/>
                <a:uFillTx/>
                <a:latin typeface="Arial" panose="020B0604020202020204" pitchFamily="34" charset="0"/>
                <a:ea typeface="MS PGothic" panose="020B0600070205080204" pitchFamily="34" charset="-128"/>
                <a:cs typeface="Arial" panose="020B0604020202020204" pitchFamily="34" charset="0"/>
              </a:rPr>
              <a:t>Support breakthrough innovation</a:t>
            </a: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270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4D4D4D"/>
                </a:solidFill>
                <a:effectLst/>
                <a:uLnTx/>
                <a:uFillTx/>
                <a:latin typeface="Arial" panose="020B0604020202020204" pitchFamily="34" charset="0"/>
                <a:ea typeface="MS PGothic" panose="020B0600070205080204" pitchFamily="34" charset="-128"/>
                <a:cs typeface="Arial" panose="020B0604020202020204" pitchFamily="34" charset="0"/>
              </a:rPr>
              <a:t>Create more impact through mission-  orientation and citizens' involvement</a:t>
            </a: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2700" marR="0" lvl="0" indent="0" algn="l" defTabSz="914400" rtl="0" eaLnBrk="1" fontAlgn="base" latinLnBrk="0" hangingPunct="1">
              <a:lnSpc>
                <a:spcPct val="100000"/>
              </a:lnSpc>
              <a:spcBef>
                <a:spcPts val="13"/>
              </a:spcBef>
              <a:spcAft>
                <a:spcPct val="0"/>
              </a:spcAft>
              <a:buClrTx/>
              <a:buSzTx/>
              <a:buFontTx/>
              <a:buNone/>
              <a:tabLst/>
              <a:defRPr/>
            </a:pPr>
            <a:endParaRPr kumimoji="0" lang="it-IT" altLang="it-IT" sz="2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4D4D4D"/>
                </a:solidFill>
                <a:effectLst/>
                <a:uLnTx/>
                <a:uFillTx/>
                <a:latin typeface="Arial" panose="020B0604020202020204" pitchFamily="34" charset="0"/>
                <a:ea typeface="MS PGothic" panose="020B0600070205080204" pitchFamily="34" charset="-128"/>
                <a:cs typeface="Arial" panose="020B0604020202020204" pitchFamily="34" charset="0"/>
              </a:rPr>
              <a:t>Rationalise partnerships’ landscape</a:t>
            </a: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270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2700" marR="0" lvl="0" indent="0" algn="l" defTabSz="914400" rtl="0" eaLnBrk="1" fontAlgn="base" latinLnBrk="0" hangingPunct="1">
              <a:lnSpc>
                <a:spcPct val="100000"/>
              </a:lnSpc>
              <a:spcBef>
                <a:spcPts val="1300"/>
              </a:spcBef>
              <a:spcAft>
                <a:spcPct val="0"/>
              </a:spcAft>
              <a:buClrTx/>
              <a:buSzTx/>
              <a:buFontTx/>
              <a:buNone/>
              <a:tabLst/>
              <a:defRPr/>
            </a:pPr>
            <a:r>
              <a:rPr kumimoji="0" lang="it-IT" altLang="it-IT" sz="1800" b="1" i="0" u="none" strike="noStrike" kern="1200" cap="none" spc="0" normalizeH="0" baseline="0" noProof="0">
                <a:ln>
                  <a:noFill/>
                </a:ln>
                <a:solidFill>
                  <a:srgbClr val="4D4D4D"/>
                </a:solidFill>
                <a:effectLst/>
                <a:uLnTx/>
                <a:uFillTx/>
                <a:latin typeface="Arial" panose="020B0604020202020204" pitchFamily="34" charset="0"/>
                <a:ea typeface="MS PGothic" panose="020B0600070205080204" pitchFamily="34" charset="-128"/>
                <a:cs typeface="Arial" panose="020B0604020202020204" pitchFamily="34" charset="0"/>
              </a:rPr>
              <a:t>Reinforce openness</a:t>
            </a: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2700" marR="0" lvl="0" indent="0" algn="l" defTabSz="914400" rtl="0" eaLnBrk="1" fontAlgn="base" latinLnBrk="0" hangingPunct="1">
              <a:lnSpc>
                <a:spcPct val="269000"/>
              </a:lnSpc>
              <a:spcBef>
                <a:spcPts val="38"/>
              </a:spcBef>
              <a:spcAft>
                <a:spcPct val="0"/>
              </a:spcAft>
              <a:buClrTx/>
              <a:buSzTx/>
              <a:buFontTx/>
              <a:buNone/>
              <a:tabLst/>
              <a:defRPr/>
            </a:pPr>
            <a:r>
              <a:rPr kumimoji="0" lang="it-IT" altLang="it-IT" sz="1800" b="1" i="0" u="none" strike="noStrike" kern="1200" cap="none" spc="0" normalizeH="0" baseline="0" noProof="0">
                <a:ln>
                  <a:noFill/>
                </a:ln>
                <a:solidFill>
                  <a:srgbClr val="4D4D4D"/>
                </a:solidFill>
                <a:effectLst/>
                <a:uLnTx/>
                <a:uFillTx/>
                <a:latin typeface="Arial" panose="020B0604020202020204" pitchFamily="34" charset="0"/>
                <a:ea typeface="MS PGothic" panose="020B0600070205080204" pitchFamily="34" charset="-128"/>
                <a:cs typeface="Arial" panose="020B0604020202020204" pitchFamily="34" charset="0"/>
              </a:rPr>
              <a:t>Strengthen international cooperation  Encourage participation</a:t>
            </a: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 name="object 16">
            <a:extLst>
              <a:ext uri="{FF2B5EF4-FFF2-40B4-BE49-F238E27FC236}">
                <a16:creationId xmlns:a16="http://schemas.microsoft.com/office/drawing/2014/main" id="{FDF976CF-1DE5-4C8C-AAF5-67D13EDE6FD0}"/>
              </a:ext>
            </a:extLst>
          </p:cNvPr>
          <p:cNvSpPr>
            <a:spLocks/>
          </p:cNvSpPr>
          <p:nvPr/>
        </p:nvSpPr>
        <p:spPr bwMode="auto">
          <a:xfrm>
            <a:off x="6140450" y="1968500"/>
            <a:ext cx="617538" cy="354013"/>
          </a:xfrm>
          <a:custGeom>
            <a:avLst/>
            <a:gdLst>
              <a:gd name="T0" fmla="*/ 440663 w 617220"/>
              <a:gd name="T1" fmla="*/ 0 h 353694"/>
              <a:gd name="T2" fmla="*/ 440663 w 617220"/>
              <a:gd name="T3" fmla="*/ 88472 h 353694"/>
              <a:gd name="T4" fmla="*/ 0 w 617220"/>
              <a:gd name="T5" fmla="*/ 88472 h 353694"/>
              <a:gd name="T6" fmla="*/ 0 w 617220"/>
              <a:gd name="T7" fmla="*/ 265414 h 353694"/>
              <a:gd name="T8" fmla="*/ 440663 w 617220"/>
              <a:gd name="T9" fmla="*/ 265414 h 353694"/>
              <a:gd name="T10" fmla="*/ 440663 w 617220"/>
              <a:gd name="T11" fmla="*/ 353887 h 353694"/>
              <a:gd name="T12" fmla="*/ 617538 w 617220"/>
              <a:gd name="T13" fmla="*/ 176943 h 353694"/>
              <a:gd name="T14" fmla="*/ 440663 w 617220"/>
              <a:gd name="T15" fmla="*/ 0 h 3536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7220" h="353694">
                <a:moveTo>
                  <a:pt x="440436" y="0"/>
                </a:moveTo>
                <a:lnTo>
                  <a:pt x="440436" y="88392"/>
                </a:lnTo>
                <a:lnTo>
                  <a:pt x="0" y="88392"/>
                </a:lnTo>
                <a:lnTo>
                  <a:pt x="0" y="265175"/>
                </a:lnTo>
                <a:lnTo>
                  <a:pt x="440436" y="265175"/>
                </a:lnTo>
                <a:lnTo>
                  <a:pt x="440436" y="353568"/>
                </a:lnTo>
                <a:lnTo>
                  <a:pt x="617220" y="176784"/>
                </a:lnTo>
                <a:lnTo>
                  <a:pt x="440436" y="0"/>
                </a:lnTo>
                <a:close/>
              </a:path>
            </a:pathLst>
          </a:custGeom>
          <a:solidFill>
            <a:srgbClr val="AFD10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9" name="object 17">
            <a:extLst>
              <a:ext uri="{FF2B5EF4-FFF2-40B4-BE49-F238E27FC236}">
                <a16:creationId xmlns:a16="http://schemas.microsoft.com/office/drawing/2014/main" id="{BF8F745C-C512-4260-A865-786E599A252E}"/>
              </a:ext>
            </a:extLst>
          </p:cNvPr>
          <p:cNvSpPr>
            <a:spLocks/>
          </p:cNvSpPr>
          <p:nvPr/>
        </p:nvSpPr>
        <p:spPr bwMode="auto">
          <a:xfrm>
            <a:off x="6140450" y="2709863"/>
            <a:ext cx="617538" cy="352425"/>
          </a:xfrm>
          <a:custGeom>
            <a:avLst/>
            <a:gdLst>
              <a:gd name="T0" fmla="*/ 440663 w 617220"/>
              <a:gd name="T1" fmla="*/ 0 h 353694"/>
              <a:gd name="T2" fmla="*/ 440663 w 617220"/>
              <a:gd name="T3" fmla="*/ 88075 h 353694"/>
              <a:gd name="T4" fmla="*/ 0 w 617220"/>
              <a:gd name="T5" fmla="*/ 88075 h 353694"/>
              <a:gd name="T6" fmla="*/ 0 w 617220"/>
              <a:gd name="T7" fmla="*/ 264224 h 353694"/>
              <a:gd name="T8" fmla="*/ 440663 w 617220"/>
              <a:gd name="T9" fmla="*/ 264224 h 353694"/>
              <a:gd name="T10" fmla="*/ 440663 w 617220"/>
              <a:gd name="T11" fmla="*/ 352299 h 353694"/>
              <a:gd name="T12" fmla="*/ 617538 w 617220"/>
              <a:gd name="T13" fmla="*/ 176150 h 353694"/>
              <a:gd name="T14" fmla="*/ 440663 w 617220"/>
              <a:gd name="T15" fmla="*/ 0 h 3536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7220" h="353694">
                <a:moveTo>
                  <a:pt x="440436" y="0"/>
                </a:moveTo>
                <a:lnTo>
                  <a:pt x="440436" y="88392"/>
                </a:lnTo>
                <a:lnTo>
                  <a:pt x="0" y="88392"/>
                </a:lnTo>
                <a:lnTo>
                  <a:pt x="0" y="265175"/>
                </a:lnTo>
                <a:lnTo>
                  <a:pt x="440436" y="265175"/>
                </a:lnTo>
                <a:lnTo>
                  <a:pt x="440436" y="353568"/>
                </a:lnTo>
                <a:lnTo>
                  <a:pt x="617220" y="176784"/>
                </a:lnTo>
                <a:lnTo>
                  <a:pt x="440436" y="0"/>
                </a:lnTo>
                <a:close/>
              </a:path>
            </a:pathLst>
          </a:custGeom>
          <a:solidFill>
            <a:srgbClr val="AFD10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20" name="object 18">
            <a:extLst>
              <a:ext uri="{FF2B5EF4-FFF2-40B4-BE49-F238E27FC236}">
                <a16:creationId xmlns:a16="http://schemas.microsoft.com/office/drawing/2014/main" id="{EA7035EF-17C0-4605-B688-8C3218C75ED6}"/>
              </a:ext>
            </a:extLst>
          </p:cNvPr>
          <p:cNvSpPr>
            <a:spLocks/>
          </p:cNvSpPr>
          <p:nvPr/>
        </p:nvSpPr>
        <p:spPr bwMode="auto">
          <a:xfrm>
            <a:off x="6140450" y="3460750"/>
            <a:ext cx="617538" cy="352425"/>
          </a:xfrm>
          <a:custGeom>
            <a:avLst/>
            <a:gdLst>
              <a:gd name="T0" fmla="*/ 441425 w 617220"/>
              <a:gd name="T1" fmla="*/ 0 h 352425"/>
              <a:gd name="T2" fmla="*/ 441425 w 617220"/>
              <a:gd name="T3" fmla="*/ 88011 h 352425"/>
              <a:gd name="T4" fmla="*/ 0 w 617220"/>
              <a:gd name="T5" fmla="*/ 88011 h 352425"/>
              <a:gd name="T6" fmla="*/ 0 w 617220"/>
              <a:gd name="T7" fmla="*/ 264032 h 352425"/>
              <a:gd name="T8" fmla="*/ 441425 w 617220"/>
              <a:gd name="T9" fmla="*/ 264032 h 352425"/>
              <a:gd name="T10" fmla="*/ 441425 w 617220"/>
              <a:gd name="T11" fmla="*/ 352043 h 352425"/>
              <a:gd name="T12" fmla="*/ 617538 w 617220"/>
              <a:gd name="T13" fmla="*/ 176022 h 352425"/>
              <a:gd name="T14" fmla="*/ 441425 w 617220"/>
              <a:gd name="T15" fmla="*/ 0 h 3524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7220" h="352425">
                <a:moveTo>
                  <a:pt x="441198" y="0"/>
                </a:moveTo>
                <a:lnTo>
                  <a:pt x="441198" y="88011"/>
                </a:lnTo>
                <a:lnTo>
                  <a:pt x="0" y="88011"/>
                </a:lnTo>
                <a:lnTo>
                  <a:pt x="0" y="264032"/>
                </a:lnTo>
                <a:lnTo>
                  <a:pt x="441198" y="264032"/>
                </a:lnTo>
                <a:lnTo>
                  <a:pt x="441198" y="352043"/>
                </a:lnTo>
                <a:lnTo>
                  <a:pt x="617220" y="176022"/>
                </a:lnTo>
                <a:lnTo>
                  <a:pt x="441198" y="0"/>
                </a:lnTo>
                <a:close/>
              </a:path>
            </a:pathLst>
          </a:custGeom>
          <a:solidFill>
            <a:srgbClr val="AFD10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21" name="object 19">
            <a:extLst>
              <a:ext uri="{FF2B5EF4-FFF2-40B4-BE49-F238E27FC236}">
                <a16:creationId xmlns:a16="http://schemas.microsoft.com/office/drawing/2014/main" id="{38A4100F-C1A6-4185-8BCB-5DFB4ECEBDD3}"/>
              </a:ext>
            </a:extLst>
          </p:cNvPr>
          <p:cNvSpPr>
            <a:spLocks/>
          </p:cNvSpPr>
          <p:nvPr/>
        </p:nvSpPr>
        <p:spPr bwMode="auto">
          <a:xfrm>
            <a:off x="6140450" y="4200525"/>
            <a:ext cx="617538" cy="354013"/>
          </a:xfrm>
          <a:custGeom>
            <a:avLst/>
            <a:gdLst>
              <a:gd name="T0" fmla="*/ 440663 w 617220"/>
              <a:gd name="T1" fmla="*/ 0 h 353695"/>
              <a:gd name="T2" fmla="*/ 440663 w 617220"/>
              <a:gd name="T3" fmla="*/ 88471 h 353695"/>
              <a:gd name="T4" fmla="*/ 0 w 617220"/>
              <a:gd name="T5" fmla="*/ 88471 h 353695"/>
              <a:gd name="T6" fmla="*/ 0 w 617220"/>
              <a:gd name="T7" fmla="*/ 265413 h 353695"/>
              <a:gd name="T8" fmla="*/ 440663 w 617220"/>
              <a:gd name="T9" fmla="*/ 265413 h 353695"/>
              <a:gd name="T10" fmla="*/ 440663 w 617220"/>
              <a:gd name="T11" fmla="*/ 353886 h 353695"/>
              <a:gd name="T12" fmla="*/ 617538 w 617220"/>
              <a:gd name="T13" fmla="*/ 176942 h 353695"/>
              <a:gd name="T14" fmla="*/ 440663 w 617220"/>
              <a:gd name="T15" fmla="*/ 0 h 353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7220" h="353695">
                <a:moveTo>
                  <a:pt x="440436" y="0"/>
                </a:moveTo>
                <a:lnTo>
                  <a:pt x="440436" y="88392"/>
                </a:lnTo>
                <a:lnTo>
                  <a:pt x="0" y="88392"/>
                </a:lnTo>
                <a:lnTo>
                  <a:pt x="0" y="265175"/>
                </a:lnTo>
                <a:lnTo>
                  <a:pt x="440436" y="265175"/>
                </a:lnTo>
                <a:lnTo>
                  <a:pt x="440436" y="353568"/>
                </a:lnTo>
                <a:lnTo>
                  <a:pt x="617220" y="176783"/>
                </a:lnTo>
                <a:lnTo>
                  <a:pt x="440436" y="0"/>
                </a:lnTo>
                <a:close/>
              </a:path>
            </a:pathLst>
          </a:custGeom>
          <a:solidFill>
            <a:srgbClr val="AFD10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22" name="object 20">
            <a:extLst>
              <a:ext uri="{FF2B5EF4-FFF2-40B4-BE49-F238E27FC236}">
                <a16:creationId xmlns:a16="http://schemas.microsoft.com/office/drawing/2014/main" id="{968878A2-2171-4948-B205-7187910766F6}"/>
              </a:ext>
            </a:extLst>
          </p:cNvPr>
          <p:cNvSpPr>
            <a:spLocks/>
          </p:cNvSpPr>
          <p:nvPr/>
        </p:nvSpPr>
        <p:spPr bwMode="auto">
          <a:xfrm>
            <a:off x="6140450" y="4938713"/>
            <a:ext cx="617538" cy="352425"/>
          </a:xfrm>
          <a:custGeom>
            <a:avLst/>
            <a:gdLst>
              <a:gd name="T0" fmla="*/ 441425 w 617220"/>
              <a:gd name="T1" fmla="*/ 0 h 352425"/>
              <a:gd name="T2" fmla="*/ 441425 w 617220"/>
              <a:gd name="T3" fmla="*/ 88011 h 352425"/>
              <a:gd name="T4" fmla="*/ 0 w 617220"/>
              <a:gd name="T5" fmla="*/ 88011 h 352425"/>
              <a:gd name="T6" fmla="*/ 0 w 617220"/>
              <a:gd name="T7" fmla="*/ 264033 h 352425"/>
              <a:gd name="T8" fmla="*/ 441425 w 617220"/>
              <a:gd name="T9" fmla="*/ 264033 h 352425"/>
              <a:gd name="T10" fmla="*/ 441425 w 617220"/>
              <a:gd name="T11" fmla="*/ 352044 h 352425"/>
              <a:gd name="T12" fmla="*/ 617538 w 617220"/>
              <a:gd name="T13" fmla="*/ 176022 h 352425"/>
              <a:gd name="T14" fmla="*/ 441425 w 617220"/>
              <a:gd name="T15" fmla="*/ 0 h 3524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7220" h="352425">
                <a:moveTo>
                  <a:pt x="441198" y="0"/>
                </a:moveTo>
                <a:lnTo>
                  <a:pt x="441198" y="88011"/>
                </a:lnTo>
                <a:lnTo>
                  <a:pt x="0" y="88011"/>
                </a:lnTo>
                <a:lnTo>
                  <a:pt x="0" y="264033"/>
                </a:lnTo>
                <a:lnTo>
                  <a:pt x="441198" y="264033"/>
                </a:lnTo>
                <a:lnTo>
                  <a:pt x="441198" y="352044"/>
                </a:lnTo>
                <a:lnTo>
                  <a:pt x="617220" y="176022"/>
                </a:lnTo>
                <a:lnTo>
                  <a:pt x="441198" y="0"/>
                </a:lnTo>
                <a:close/>
              </a:path>
            </a:pathLst>
          </a:custGeom>
          <a:solidFill>
            <a:srgbClr val="AFD10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23" name="object 21">
            <a:extLst>
              <a:ext uri="{FF2B5EF4-FFF2-40B4-BE49-F238E27FC236}">
                <a16:creationId xmlns:a16="http://schemas.microsoft.com/office/drawing/2014/main" id="{A1B33D2E-8E43-4383-9974-EF61CC7501FF}"/>
              </a:ext>
            </a:extLst>
          </p:cNvPr>
          <p:cNvSpPr>
            <a:spLocks/>
          </p:cNvSpPr>
          <p:nvPr/>
        </p:nvSpPr>
        <p:spPr bwMode="auto">
          <a:xfrm>
            <a:off x="6140450" y="5676900"/>
            <a:ext cx="617538" cy="354013"/>
          </a:xfrm>
          <a:custGeom>
            <a:avLst/>
            <a:gdLst>
              <a:gd name="T0" fmla="*/ 440663 w 617220"/>
              <a:gd name="T1" fmla="*/ 0 h 353695"/>
              <a:gd name="T2" fmla="*/ 440663 w 617220"/>
              <a:gd name="T3" fmla="*/ 88470 h 353695"/>
              <a:gd name="T4" fmla="*/ 0 w 617220"/>
              <a:gd name="T5" fmla="*/ 88470 h 353695"/>
              <a:gd name="T6" fmla="*/ 0 w 617220"/>
              <a:gd name="T7" fmla="*/ 265413 h 353695"/>
              <a:gd name="T8" fmla="*/ 440663 w 617220"/>
              <a:gd name="T9" fmla="*/ 265413 h 353695"/>
              <a:gd name="T10" fmla="*/ 440663 w 617220"/>
              <a:gd name="T11" fmla="*/ 353885 h 353695"/>
              <a:gd name="T12" fmla="*/ 617538 w 617220"/>
              <a:gd name="T13" fmla="*/ 176942 h 353695"/>
              <a:gd name="T14" fmla="*/ 440663 w 617220"/>
              <a:gd name="T15" fmla="*/ 0 h 353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7220" h="353695">
                <a:moveTo>
                  <a:pt x="440436" y="0"/>
                </a:moveTo>
                <a:lnTo>
                  <a:pt x="440436" y="88391"/>
                </a:lnTo>
                <a:lnTo>
                  <a:pt x="0" y="88391"/>
                </a:lnTo>
                <a:lnTo>
                  <a:pt x="0" y="265175"/>
                </a:lnTo>
                <a:lnTo>
                  <a:pt x="440436" y="265175"/>
                </a:lnTo>
                <a:lnTo>
                  <a:pt x="440436" y="353567"/>
                </a:lnTo>
                <a:lnTo>
                  <a:pt x="617220" y="176783"/>
                </a:lnTo>
                <a:lnTo>
                  <a:pt x="440436" y="0"/>
                </a:lnTo>
                <a:close/>
              </a:path>
            </a:pathLst>
          </a:custGeom>
          <a:solidFill>
            <a:srgbClr val="AFD10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24" name="object 22">
            <a:extLst>
              <a:ext uri="{FF2B5EF4-FFF2-40B4-BE49-F238E27FC236}">
                <a16:creationId xmlns:a16="http://schemas.microsoft.com/office/drawing/2014/main" id="{912EF583-95FE-4087-9FE2-B7E6F55436D6}"/>
              </a:ext>
            </a:extLst>
          </p:cNvPr>
          <p:cNvSpPr txBox="1"/>
          <p:nvPr/>
        </p:nvSpPr>
        <p:spPr>
          <a:xfrm>
            <a:off x="7034213" y="4872038"/>
            <a:ext cx="4319587" cy="431800"/>
          </a:xfrm>
          <a:prstGeom prst="rect">
            <a:avLst/>
          </a:prstGeom>
          <a:solidFill>
            <a:srgbClr val="921680"/>
          </a:solidFill>
        </p:spPr>
        <p:txBody>
          <a:bodyPr lIns="0" tIns="73660" rIns="0" bIns="0">
            <a:spAutoFit/>
          </a:bodyPr>
          <a:lstStyle/>
          <a:p>
            <a:pPr marL="293370" marR="0" lvl="0" indent="0" algn="l" defTabSz="914400" rtl="0" eaLnBrk="1" fontAlgn="auto" latinLnBrk="0" hangingPunct="1">
              <a:lnSpc>
                <a:spcPct val="100000"/>
              </a:lnSpc>
              <a:spcBef>
                <a:spcPts val="580"/>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S PGothic" panose="020B0600070205080204" pitchFamily="34" charset="-128"/>
                <a:cs typeface="Arial"/>
              </a:rPr>
              <a:t>Extended association</a:t>
            </a:r>
            <a:r>
              <a:rPr kumimoji="0" sz="1800" b="1"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a:rPr>
              <a:t> possibilities</a:t>
            </a:r>
            <a:endParaRPr kumimoji="0" sz="1800" b="0" i="0" u="none" strike="noStrike" kern="1200" cap="none" spc="0" normalizeH="0" baseline="0" noProof="0">
              <a:ln>
                <a:noFill/>
              </a:ln>
              <a:solidFill>
                <a:prstClr val="black"/>
              </a:solidFill>
              <a:effectLst/>
              <a:uLnTx/>
              <a:uFillTx/>
              <a:latin typeface="Arial"/>
              <a:ea typeface="MS PGothic" panose="020B0600070205080204" pitchFamily="34" charset="-128"/>
              <a:cs typeface="Arial"/>
            </a:endParaRPr>
          </a:p>
        </p:txBody>
      </p:sp>
      <p:sp>
        <p:nvSpPr>
          <p:cNvPr id="25" name="object 23">
            <a:extLst>
              <a:ext uri="{FF2B5EF4-FFF2-40B4-BE49-F238E27FC236}">
                <a16:creationId xmlns:a16="http://schemas.microsoft.com/office/drawing/2014/main" id="{AEEA2095-D472-4B3A-A723-2D8BEAD4BE6E}"/>
              </a:ext>
            </a:extLst>
          </p:cNvPr>
          <p:cNvSpPr>
            <a:spLocks noChangeArrowheads="1"/>
          </p:cNvSpPr>
          <p:nvPr/>
        </p:nvSpPr>
        <p:spPr bwMode="auto">
          <a:xfrm>
            <a:off x="333375" y="4065588"/>
            <a:ext cx="433388" cy="43815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26" name="Rettangolo 25">
            <a:extLst>
              <a:ext uri="{FF2B5EF4-FFF2-40B4-BE49-F238E27FC236}">
                <a16:creationId xmlns:a16="http://schemas.microsoft.com/office/drawing/2014/main" id="{A04784FF-5AB8-564D-07B8-78A6B608B0AC}"/>
              </a:ext>
            </a:extLst>
          </p:cNvPr>
          <p:cNvSpPr/>
          <p:nvPr/>
        </p:nvSpPr>
        <p:spPr>
          <a:xfrm>
            <a:off x="398463" y="3236912"/>
            <a:ext cx="11159613" cy="781051"/>
          </a:xfrm>
          <a:prstGeom prst="rect">
            <a:avLst/>
          </a:prstGeom>
          <a:solidFill>
            <a:srgbClr val="1A428A">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ttangolo 26">
            <a:extLst>
              <a:ext uri="{FF2B5EF4-FFF2-40B4-BE49-F238E27FC236}">
                <a16:creationId xmlns:a16="http://schemas.microsoft.com/office/drawing/2014/main" id="{69BB1909-B750-F714-D789-1A47A7A050CB}"/>
              </a:ext>
            </a:extLst>
          </p:cNvPr>
          <p:cNvSpPr/>
          <p:nvPr/>
        </p:nvSpPr>
        <p:spPr>
          <a:xfrm>
            <a:off x="398462" y="2401092"/>
            <a:ext cx="11159613" cy="781051"/>
          </a:xfrm>
          <a:prstGeom prst="rect">
            <a:avLst/>
          </a:prstGeom>
          <a:solidFill>
            <a:srgbClr val="1A428A">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88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068022-A00A-4AD4-B8B3-E2F297E69CFF}"/>
              </a:ext>
            </a:extLst>
          </p:cNvPr>
          <p:cNvSpPr>
            <a:spLocks noGrp="1"/>
          </p:cNvSpPr>
          <p:nvPr>
            <p:ph type="title"/>
          </p:nvPr>
        </p:nvSpPr>
        <p:spPr/>
        <p:txBody>
          <a:bodyPr/>
          <a:lstStyle/>
          <a:p>
            <a:r>
              <a:rPr lang="it-IT" u="none" dirty="0"/>
              <a:t>Budget Horizon Europe</a:t>
            </a:r>
          </a:p>
        </p:txBody>
      </p:sp>
      <p:graphicFrame>
        <p:nvGraphicFramePr>
          <p:cNvPr id="6" name="Segnaposto contenuto 5">
            <a:extLst>
              <a:ext uri="{FF2B5EF4-FFF2-40B4-BE49-F238E27FC236}">
                <a16:creationId xmlns:a16="http://schemas.microsoft.com/office/drawing/2014/main" id="{F9729D68-39EA-47C9-B435-65D8AA50D2BB}"/>
              </a:ext>
            </a:extLst>
          </p:cNvPr>
          <p:cNvGraphicFramePr>
            <a:graphicFrameLocks noGrp="1"/>
          </p:cNvGraphicFramePr>
          <p:nvPr>
            <p:ph idx="1"/>
          </p:nvPr>
        </p:nvGraphicFramePr>
        <p:xfrm>
          <a:off x="-2599392" y="1690688"/>
          <a:ext cx="10765930" cy="4740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fico 13">
            <a:extLst>
              <a:ext uri="{FF2B5EF4-FFF2-40B4-BE49-F238E27FC236}">
                <a16:creationId xmlns:a16="http://schemas.microsoft.com/office/drawing/2014/main" id="{E4E083C5-D780-4CD9-8065-696A1364AC90}"/>
              </a:ext>
            </a:extLst>
          </p:cNvPr>
          <p:cNvGraphicFramePr/>
          <p:nvPr/>
        </p:nvGraphicFramePr>
        <p:xfrm>
          <a:off x="5055476" y="1785282"/>
          <a:ext cx="7556937" cy="4645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831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uropean Partnerships">
            <a:extLst>
              <a:ext uri="{FF2B5EF4-FFF2-40B4-BE49-F238E27FC236}">
                <a16:creationId xmlns:a16="http://schemas.microsoft.com/office/drawing/2014/main" id="{8C8E2622-6D66-48E5-4EB4-4AD9BEDFE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007262"/>
            <a:ext cx="8595360" cy="507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53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CDD4503-C5AD-459B-A73A-761F2756D9FB}"/>
              </a:ext>
            </a:extLst>
          </p:cNvPr>
          <p:cNvSpPr txBox="1"/>
          <p:nvPr/>
        </p:nvSpPr>
        <p:spPr>
          <a:xfrm>
            <a:off x="520805" y="818050"/>
            <a:ext cx="6554971" cy="4678204"/>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2800" b="1"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PARTNERSHIPS | WHAT ARE THEY?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2800" b="1" i="0" u="none" strike="noStrike" kern="1200" cap="none" spc="0" normalizeH="0" baseline="0" noProof="0" dirty="0">
              <a:ln>
                <a:noFill/>
              </a:ln>
              <a:solidFill>
                <a:schemeClr val="tx1"/>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chemeClr val="tx1"/>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European partnerships are initiatives in which the European Union</a:t>
            </a:r>
            <a:r>
              <a:rPr kumimoji="0" lang="en-GB" sz="2200" b="0" i="0" u="none" strike="noStrike" kern="1200" cap="none" spc="0" normalizeH="0" baseline="0" noProof="0" dirty="0">
                <a:ln>
                  <a:noFill/>
                </a:ln>
                <a:solidFill>
                  <a:schemeClr val="tx1"/>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national authorities and/or the private sector jointly commit to supporting the development and implementation of a programme of research and innovation activities.</a:t>
            </a:r>
          </a:p>
          <a:p>
            <a:pPr marL="0" marR="0" lvl="0" indent="0" defTabSz="914400" rtl="0" eaLnBrk="0" fontAlgn="base" latinLnBrk="0" hangingPunct="0">
              <a:lnSpc>
                <a:spcPct val="100000"/>
              </a:lnSpc>
              <a:spcBef>
                <a:spcPct val="0"/>
              </a:spcBef>
              <a:spcAft>
                <a:spcPct val="0"/>
              </a:spcAft>
              <a:buClrTx/>
              <a:buSzTx/>
              <a:buFontTx/>
              <a:buNone/>
              <a:tabLst/>
              <a:defRPr/>
            </a:pPr>
            <a:endParaRPr lang="en-GB" sz="22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chemeClr val="tx1"/>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Partners may represent industry, universities, research organisations, bodies with a public service mission at local, regional, national or international level, or civil society organisations, including foundations and NGOs.</a:t>
            </a:r>
            <a:endParaRPr kumimoji="0" lang="it-IT" sz="2200" b="0" u="none" strike="noStrike" kern="1200" cap="none" spc="0" normalizeH="0" baseline="0" noProof="0" dirty="0">
              <a:ln>
                <a:noFill/>
              </a:ln>
              <a:solidFill>
                <a:schemeClr val="tx1"/>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Rettangolo 1">
            <a:extLst>
              <a:ext uri="{FF2B5EF4-FFF2-40B4-BE49-F238E27FC236}">
                <a16:creationId xmlns:a16="http://schemas.microsoft.com/office/drawing/2014/main" id="{E196B73F-9D38-4FC2-BDC6-3906E210843C}"/>
              </a:ext>
            </a:extLst>
          </p:cNvPr>
          <p:cNvSpPr/>
          <p:nvPr/>
        </p:nvSpPr>
        <p:spPr>
          <a:xfrm rot="5400000">
            <a:off x="9084573" y="479782"/>
            <a:ext cx="919791" cy="4661740"/>
          </a:xfrm>
          <a:prstGeom prst="rect">
            <a:avLst/>
          </a:prstGeom>
          <a:ln>
            <a:noFill/>
          </a:ln>
        </p:spPr>
        <p:style>
          <a:lnRef idx="2">
            <a:schemeClr val="accent2"/>
          </a:lnRef>
          <a:fillRef idx="1">
            <a:schemeClr val="lt1"/>
          </a:fillRef>
          <a:effectRef idx="0">
            <a:schemeClr val="accent2"/>
          </a:effectRef>
          <a:fontRef idx="minor">
            <a:schemeClr val="dk1"/>
          </a:fontRef>
        </p:style>
        <p:txBody>
          <a:bodyPr vert="vert27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400" dirty="0"/>
              <a:t>A PROGRAMME IN THE HE PROGRAMME</a:t>
            </a:r>
            <a:endParaRPr kumimoji="0" lang="it-IT" sz="2400" b="0" i="0" u="none" strike="noStrike" kern="1200" cap="none" spc="0" normalizeH="0" baseline="0" noProof="0" dirty="0">
              <a:ln>
                <a:noFill/>
              </a:ln>
              <a:solidFill>
                <a:srgbClr val="FBB334"/>
              </a:solidFill>
              <a:effectLst/>
              <a:uLnTx/>
              <a:uFillTx/>
              <a:latin typeface="Segoe UI Black" panose="020B0A02040204020203" pitchFamily="34" charset="0"/>
              <a:ea typeface="Segoe UI Black" panose="020B0A02040204020203" pitchFamily="34" charset="0"/>
              <a:cs typeface="+mn-cs"/>
            </a:endParaRPr>
          </a:p>
        </p:txBody>
      </p:sp>
      <p:sp>
        <p:nvSpPr>
          <p:cNvPr id="4" name="Rettangolo con angoli arrotondati 3">
            <a:extLst>
              <a:ext uri="{FF2B5EF4-FFF2-40B4-BE49-F238E27FC236}">
                <a16:creationId xmlns:a16="http://schemas.microsoft.com/office/drawing/2014/main" id="{3CA29F36-CC05-E317-14B7-64C7BF6BA808}"/>
              </a:ext>
            </a:extLst>
          </p:cNvPr>
          <p:cNvSpPr/>
          <p:nvPr/>
        </p:nvSpPr>
        <p:spPr>
          <a:xfrm>
            <a:off x="8163677" y="4815566"/>
            <a:ext cx="3507517" cy="60578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600" dirty="0">
                <a:solidFill>
                  <a:schemeClr val="tx1"/>
                </a:solidFill>
              </a:rPr>
              <a:t>≠ consortium</a:t>
            </a:r>
          </a:p>
        </p:txBody>
      </p:sp>
      <p:sp>
        <p:nvSpPr>
          <p:cNvPr id="6" name="Rettangolo con angoli arrotondati 5">
            <a:extLst>
              <a:ext uri="{FF2B5EF4-FFF2-40B4-BE49-F238E27FC236}">
                <a16:creationId xmlns:a16="http://schemas.microsoft.com/office/drawing/2014/main" id="{9D76B3CE-B99D-0346-98F0-42869CD6888B}"/>
              </a:ext>
            </a:extLst>
          </p:cNvPr>
          <p:cNvSpPr/>
          <p:nvPr/>
        </p:nvSpPr>
        <p:spPr>
          <a:xfrm>
            <a:off x="7717583" y="3270548"/>
            <a:ext cx="4019935" cy="12310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Complementarity with the themes/Destinations of the Clusters</a:t>
            </a:r>
            <a:endParaRPr lang="it-IT" dirty="0"/>
          </a:p>
        </p:txBody>
      </p:sp>
    </p:spTree>
    <p:extLst>
      <p:ext uri="{BB962C8B-B14F-4D97-AF65-F5344CB8AC3E}">
        <p14:creationId xmlns:p14="http://schemas.microsoft.com/office/powerpoint/2010/main" val="309986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olo 1">
            <a:extLst>
              <a:ext uri="{FF2B5EF4-FFF2-40B4-BE49-F238E27FC236}">
                <a16:creationId xmlns:a16="http://schemas.microsoft.com/office/drawing/2014/main" id="{15901A67-E67C-463D-95BA-0B811376AE44}"/>
              </a:ext>
            </a:extLst>
          </p:cNvPr>
          <p:cNvSpPr>
            <a:spLocks noGrp="1"/>
          </p:cNvSpPr>
          <p:nvPr>
            <p:ph type="title"/>
          </p:nvPr>
        </p:nvSpPr>
        <p:spPr>
          <a:xfrm>
            <a:off x="3008673" y="127302"/>
            <a:ext cx="5254952" cy="472466"/>
          </a:xfrm>
        </p:spPr>
        <p:txBody>
          <a:bodyPr>
            <a:normAutofit fontScale="90000"/>
          </a:bodyPr>
          <a:lstStyle/>
          <a:p>
            <a:pPr algn="ctr"/>
            <a:r>
              <a:rPr lang="en-GB" altLang="it-IT" u="none"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EUROPEAN PARTNERSHIP</a:t>
            </a:r>
          </a:p>
        </p:txBody>
      </p:sp>
      <p:pic>
        <p:nvPicPr>
          <p:cNvPr id="73730" name="Segnaposto contenuto 5">
            <a:extLst>
              <a:ext uri="{FF2B5EF4-FFF2-40B4-BE49-F238E27FC236}">
                <a16:creationId xmlns:a16="http://schemas.microsoft.com/office/drawing/2014/main" id="{C08B5982-07D8-47DB-850E-0ED6AC0E8F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4825" y="1484313"/>
            <a:ext cx="8497888" cy="4584700"/>
          </a:xfrm>
        </p:spPr>
      </p:pic>
      <p:sp>
        <p:nvSpPr>
          <p:cNvPr id="73731" name="Segnaposto numero diapositiva 3">
            <a:extLst>
              <a:ext uri="{FF2B5EF4-FFF2-40B4-BE49-F238E27FC236}">
                <a16:creationId xmlns:a16="http://schemas.microsoft.com/office/drawing/2014/main" id="{78A680AA-67B7-4280-B23B-F423D41668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E16A8B-C03E-43C0-A4AA-3EC38C8D7084}" type="slidenum">
              <a:rPr kumimoji="0" lang="it-IT" altLang="it-IT"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it-IT" altLang="it-IT"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6093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E5C3C67-F7F6-408E-856D-C10A1657E8E5}"/>
              </a:ext>
            </a:extLst>
          </p:cNvPr>
          <p:cNvPicPr>
            <a:picLocks noChangeAspect="1"/>
          </p:cNvPicPr>
          <p:nvPr/>
        </p:nvPicPr>
        <p:blipFill rotWithShape="1">
          <a:blip r:embed="rId2"/>
          <a:srcRect l="5034" t="22807" r="29816" b="8070"/>
          <a:stretch/>
        </p:blipFill>
        <p:spPr>
          <a:xfrm>
            <a:off x="757989" y="854242"/>
            <a:ext cx="8917807" cy="5322048"/>
          </a:xfrm>
          <a:prstGeom prst="rect">
            <a:avLst/>
          </a:prstGeom>
        </p:spPr>
      </p:pic>
      <p:sp>
        <p:nvSpPr>
          <p:cNvPr id="3" name="CasellaDiTesto 2">
            <a:extLst>
              <a:ext uri="{FF2B5EF4-FFF2-40B4-BE49-F238E27FC236}">
                <a16:creationId xmlns:a16="http://schemas.microsoft.com/office/drawing/2014/main" id="{8CA47323-4AD4-4889-85B1-3CFAE8CE9C72}"/>
              </a:ext>
            </a:extLst>
          </p:cNvPr>
          <p:cNvSpPr txBox="1"/>
          <p:nvPr/>
        </p:nvSpPr>
        <p:spPr>
          <a:xfrm>
            <a:off x="9974178" y="2334126"/>
            <a:ext cx="1949116"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OLTRE 120</a:t>
            </a: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 partenariati attivi in HORIZON in 2020</a:t>
            </a:r>
          </a:p>
        </p:txBody>
      </p:sp>
    </p:spTree>
    <p:extLst>
      <p:ext uri="{BB962C8B-B14F-4D97-AF65-F5344CB8AC3E}">
        <p14:creationId xmlns:p14="http://schemas.microsoft.com/office/powerpoint/2010/main" val="598558860"/>
      </p:ext>
    </p:extLst>
  </p:cSld>
  <p:clrMapOvr>
    <a:masterClrMapping/>
  </p:clrMapOvr>
</p:sld>
</file>

<file path=ppt/theme/theme1.xml><?xml version="1.0" encoding="utf-8"?>
<a:theme xmlns:a="http://schemas.openxmlformats.org/drawingml/2006/main" name="3_ppt">
  <a:themeElements>
    <a:clrScheme name="COLORI APRE">
      <a:dk1>
        <a:srgbClr val="000000"/>
      </a:dk1>
      <a:lt1>
        <a:srgbClr val="FFFFFF"/>
      </a:lt1>
      <a:dk2>
        <a:srgbClr val="000000"/>
      </a:dk2>
      <a:lt2>
        <a:srgbClr val="FFFFFF"/>
      </a:lt2>
      <a:accent1>
        <a:srgbClr val="1A428A"/>
      </a:accent1>
      <a:accent2>
        <a:srgbClr val="28B032"/>
      </a:accent2>
      <a:accent3>
        <a:srgbClr val="A8A9AD"/>
      </a:accent3>
      <a:accent4>
        <a:srgbClr val="111B4C"/>
      </a:accent4>
      <a:accent5>
        <a:srgbClr val="6886B8"/>
      </a:accent5>
      <a:accent6>
        <a:srgbClr val="FFFFFF"/>
      </a:accent6>
      <a:hlink>
        <a:srgbClr val="28B032"/>
      </a:hlink>
      <a:folHlink>
        <a:srgbClr val="A8A9A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Istituzionale_modello" id="{988ED8A4-C5E1-4469-9F88-8A93F95EDBDE}" vid="{D54C6236-D283-459E-8091-5151E463BCC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d6032d-5697-4c96-aeae-861fd25a50e1" xsi:nil="true"/>
    <lcf76f155ced4ddcb4097134ff3c332f xmlns="eda8e203-56ed-4712-abbf-bde54c456d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5000DC996B66B42BA7C2B1333B8D66F" ma:contentTypeVersion="13" ma:contentTypeDescription="Creare un nuovo documento." ma:contentTypeScope="" ma:versionID="7b2856d5d4e306bc5396a2efdd3fda08">
  <xsd:schema xmlns:xsd="http://www.w3.org/2001/XMLSchema" xmlns:xs="http://www.w3.org/2001/XMLSchema" xmlns:p="http://schemas.microsoft.com/office/2006/metadata/properties" xmlns:ns2="eda8e203-56ed-4712-abbf-bde54c456d06" xmlns:ns3="59d6032d-5697-4c96-aeae-861fd25a50e1" targetNamespace="http://schemas.microsoft.com/office/2006/metadata/properties" ma:root="true" ma:fieldsID="9c425ad5a40df379048e858dafa9318e" ns2:_="" ns3:_="">
    <xsd:import namespace="eda8e203-56ed-4712-abbf-bde54c456d06"/>
    <xsd:import namespace="59d6032d-5697-4c96-aeae-861fd25a50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a8e203-56ed-4712-abbf-bde54c456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d6032d-5697-4c96-aeae-861fd25a50e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01f9005-5534-4d8e-938c-cb74c2cfc287}" ma:internalName="TaxCatchAll" ma:showField="CatchAllData" ma:web="59d6032d-5697-4c96-aeae-861fd25a5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A297C-00DE-403C-9F09-E61A588AA000}">
  <ds:schemaRefs>
    <ds:schemaRef ds:uri="59d6032d-5697-4c96-aeae-861fd25a50e1"/>
    <ds:schemaRef ds:uri="eda8e203-56ed-4712-abbf-bde54c456d0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9EE7E9F-883F-44B1-BBEF-EE36FC0B4595}">
  <ds:schemaRefs>
    <ds:schemaRef ds:uri="http://schemas.microsoft.com/sharepoint/v3/contenttype/forms"/>
  </ds:schemaRefs>
</ds:datastoreItem>
</file>

<file path=customXml/itemProps3.xml><?xml version="1.0" encoding="utf-8"?>
<ds:datastoreItem xmlns:ds="http://schemas.openxmlformats.org/officeDocument/2006/customXml" ds:itemID="{9EA82928-2D84-4B35-9126-2DA344E6D9D2}">
  <ds:schemaRefs>
    <ds:schemaRef ds:uri="59d6032d-5697-4c96-aeae-861fd25a50e1"/>
    <ds:schemaRef ds:uri="eda8e203-56ed-4712-abbf-bde54c456d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Widescreen</PresentationFormat>
  <Paragraphs>392</Paragraphs>
  <Slides>32</Slides>
  <Notes>8</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32</vt:i4>
      </vt:variant>
    </vt:vector>
  </HeadingPairs>
  <TitlesOfParts>
    <vt:vector size="44" baseType="lpstr">
      <vt:lpstr>Aptos</vt:lpstr>
      <vt:lpstr>Arial</vt:lpstr>
      <vt:lpstr>Calibri</vt:lpstr>
      <vt:lpstr>Calibri Light</vt:lpstr>
      <vt:lpstr>Georgia</vt:lpstr>
      <vt:lpstr>Inter</vt:lpstr>
      <vt:lpstr>Open Sans</vt:lpstr>
      <vt:lpstr>Poppins</vt:lpstr>
      <vt:lpstr>Segoe UI Black</vt:lpstr>
      <vt:lpstr>Segoe UI Historic</vt:lpstr>
      <vt:lpstr>Wingdings</vt:lpstr>
      <vt:lpstr>3_ppt</vt:lpstr>
      <vt:lpstr>Presentazione standard di PowerPoint</vt:lpstr>
      <vt:lpstr>Presentazione standard di PowerPoint</vt:lpstr>
      <vt:lpstr>Presentazione standard di PowerPoint</vt:lpstr>
      <vt:lpstr>Presentazione standard di PowerPoint</vt:lpstr>
      <vt:lpstr>Budget Horizon Europe</vt:lpstr>
      <vt:lpstr>Presentazione standard di PowerPoint</vt:lpstr>
      <vt:lpstr>Presentazione standard di PowerPoint</vt:lpstr>
      <vt:lpstr>EUROPEAN PARTNERSHIP</vt:lpstr>
      <vt:lpstr>Presentazione standard di PowerPoint</vt:lpstr>
      <vt:lpstr>New approach to European Partnerships </vt:lpstr>
      <vt:lpstr>Presentazione standard di PowerPoint</vt:lpstr>
      <vt:lpstr>You can find all the information about European Partnerships at the link below</vt:lpstr>
      <vt:lpstr>Presentazione standard di PowerPoint</vt:lpstr>
      <vt:lpstr>Presentazione standard di PowerPoint</vt:lpstr>
      <vt:lpstr>Presentazione standard di PowerPoint</vt:lpstr>
      <vt:lpstr>WP 2025 UPDATE</vt:lpstr>
      <vt:lpstr>Pillar I – Calls 2025</vt:lpstr>
      <vt:lpstr>Pillar I – Calls 2025</vt:lpstr>
      <vt:lpstr>Pillar II – Calls 2025</vt:lpstr>
      <vt:lpstr>Pillar II – Calls 2025</vt:lpstr>
      <vt:lpstr>Pillar III – Calls 2025</vt:lpstr>
      <vt:lpstr>WIDERA– Calls 2025</vt:lpstr>
      <vt:lpstr>Key Elements</vt:lpstr>
      <vt:lpstr>Presentazione standard di PowerPoint</vt:lpstr>
      <vt:lpstr>Brokerage events:</vt:lpstr>
      <vt:lpstr>Horizon work programmes for 2025 show clear shift to competitiveness</vt:lpstr>
      <vt:lpstr>DRAFT ORIENTATION WP 2026-27</vt:lpstr>
      <vt:lpstr>Presentazione standard di PowerPoint</vt:lpstr>
      <vt:lpstr>Science Business Papers </vt:lpstr>
      <vt:lpstr>Some Considerations</vt:lpstr>
      <vt:lpstr>Towards WP 2026-2027 | Simplification</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Europe Calendario 2024:  opportunità oltre i Cluster</dc:title>
  <dc:creator>Serena Borgna</dc:creator>
  <cp:lastModifiedBy>Daniele Gizzi</cp:lastModifiedBy>
  <cp:revision>57</cp:revision>
  <dcterms:created xsi:type="dcterms:W3CDTF">2024-03-22T11:08:21Z</dcterms:created>
  <dcterms:modified xsi:type="dcterms:W3CDTF">2025-05-12T03:43:24Z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0x01010095000DC996B66B42BA7C2B1333B8D66F</vt:lpwstr>
  </property>
  <property fmtid="{D5CDD505-2E9C-101B-9397-08002B2CF9AE}" pid="3" name="Order">
    <vt:r8>4800</vt:r8>
  </property>
</Properties>
</file>